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wmv" ContentType="video/x-ms-wm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8"/>
  </p:sldMasterIdLst>
  <p:notesMasterIdLst>
    <p:notesMasterId r:id="rId34"/>
  </p:notesMasterIdLst>
  <p:handoutMasterIdLst>
    <p:handoutMasterId r:id="rId35"/>
  </p:handoutMasterIdLst>
  <p:sldIdLst>
    <p:sldId id="781" r:id="rId9"/>
    <p:sldId id="808" r:id="rId10"/>
    <p:sldId id="760" r:id="rId11"/>
    <p:sldId id="782" r:id="rId12"/>
    <p:sldId id="809" r:id="rId13"/>
    <p:sldId id="810" r:id="rId14"/>
    <p:sldId id="811" r:id="rId15"/>
    <p:sldId id="759" r:id="rId16"/>
    <p:sldId id="784" r:id="rId17"/>
    <p:sldId id="799" r:id="rId18"/>
    <p:sldId id="800" r:id="rId19"/>
    <p:sldId id="801" r:id="rId20"/>
    <p:sldId id="802" r:id="rId21"/>
    <p:sldId id="803" r:id="rId22"/>
    <p:sldId id="804" r:id="rId23"/>
    <p:sldId id="805" r:id="rId24"/>
    <p:sldId id="806" r:id="rId25"/>
    <p:sldId id="771" r:id="rId26"/>
    <p:sldId id="807" r:id="rId27"/>
    <p:sldId id="792" r:id="rId28"/>
    <p:sldId id="813" r:id="rId29"/>
    <p:sldId id="301" r:id="rId30"/>
    <p:sldId id="303" r:id="rId31"/>
    <p:sldId id="341" r:id="rId32"/>
    <p:sldId id="764" r:id="rId33"/>
  </p:sldIdLst>
  <p:sldSz cx="12190413" cy="6858000"/>
  <p:notesSz cx="6858000" cy="9144000"/>
  <p:custDataLst>
    <p:tags r:id="rId36"/>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ias Andersson" initials="MA" lastIdx="1" clrIdx="0">
    <p:extLst>
      <p:ext uri="{19B8F6BF-5375-455C-9EA6-DF929625EA0E}">
        <p15:presenceInfo xmlns:p15="http://schemas.microsoft.com/office/powerpoint/2012/main" userId="S-1-5-21-4207196655-1284807994-987816898-558702" providerId="AD"/>
      </p:ext>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98E"/>
    <a:srgbClr val="DBE2DC"/>
    <a:srgbClr val="E5E9EA"/>
    <a:srgbClr val="FF0099"/>
    <a:srgbClr val="2F3EEA"/>
    <a:srgbClr val="FFFFFF"/>
    <a:srgbClr val="990000"/>
    <a:srgbClr val="000000"/>
    <a:srgbClr val="FFCC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17" autoAdjust="0"/>
    <p:restoredTop sz="94101" autoAdjust="0"/>
  </p:normalViewPr>
  <p:slideViewPr>
    <p:cSldViewPr showGuides="1">
      <p:cViewPr varScale="1">
        <p:scale>
          <a:sx n="113" d="100"/>
          <a:sy n="113" d="100"/>
        </p:scale>
        <p:origin x="928"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howGuides="1">
      <p:cViewPr varScale="1">
        <p:scale>
          <a:sx n="105" d="100"/>
          <a:sy n="105" d="100"/>
        </p:scale>
        <p:origin x="4856"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D:\Msc_Studies_DTU\Semester4\Risk\Availability_Losses\Data\Failure_Statistics.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Msc_Studies_DTU\Semester4\Risk\Availability_Losses\Data\Failure_Statistics.xls"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GB"/>
              <a:t>Failure Rate of Major Components</a:t>
            </a:r>
          </a:p>
        </c:rich>
      </c:tx>
      <c:layout>
        <c:manualLayout>
          <c:xMode val="edge"/>
          <c:yMode val="edge"/>
          <c:x val="0.26436846523214991"/>
          <c:y val="3.1825867227687002E-2"/>
        </c:manualLayout>
      </c:layout>
      <c:overlay val="0"/>
      <c:spPr>
        <a:noFill/>
        <a:ln w="25400">
          <a:noFill/>
        </a:ln>
      </c:spPr>
    </c:title>
    <c:autoTitleDeleted val="0"/>
    <c:plotArea>
      <c:layout>
        <c:manualLayout>
          <c:layoutTarget val="inner"/>
          <c:xMode val="edge"/>
          <c:yMode val="edge"/>
          <c:x val="0.37069056537986239"/>
          <c:y val="0.12897851455431047"/>
          <c:w val="0.58477155081241849"/>
          <c:h val="0.71356944415761381"/>
        </c:manualLayout>
      </c:layout>
      <c:barChart>
        <c:barDir val="bar"/>
        <c:grouping val="clustered"/>
        <c:varyColors val="0"/>
        <c:ser>
          <c:idx val="0"/>
          <c:order val="0"/>
          <c:spPr>
            <a:solidFill>
              <a:srgbClr val="0066CC"/>
            </a:solidFill>
            <a:ln w="12700">
              <a:solidFill>
                <a:srgbClr val="000000"/>
              </a:solidFill>
              <a:prstDash val="solid"/>
            </a:ln>
          </c:spPr>
          <c:invertIfNegative val="0"/>
          <c:cat>
            <c:strRef>
              <c:f>Failure_Rate!$C$29:$C$40</c:f>
              <c:strCache>
                <c:ptCount val="12"/>
                <c:pt idx="0">
                  <c:v>Drive Train</c:v>
                </c:pt>
                <c:pt idx="1">
                  <c:v>Support Structure/Housing</c:v>
                </c:pt>
                <c:pt idx="2">
                  <c:v>Generator</c:v>
                </c:pt>
                <c:pt idx="3">
                  <c:v>Gearbox</c:v>
                </c:pt>
                <c:pt idx="4">
                  <c:v>Rotor Hub</c:v>
                </c:pt>
                <c:pt idx="5">
                  <c:v>Mechanical Brake</c:v>
                </c:pt>
                <c:pt idx="6">
                  <c:v>Rotor Blades</c:v>
                </c:pt>
                <c:pt idx="7">
                  <c:v>Yaw System</c:v>
                </c:pt>
                <c:pt idx="8">
                  <c:v>Hydraulic System</c:v>
                </c:pt>
                <c:pt idx="9">
                  <c:v>Sensors</c:v>
                </c:pt>
                <c:pt idx="10">
                  <c:v>Electronic Control</c:v>
                </c:pt>
                <c:pt idx="11">
                  <c:v>Electrical System</c:v>
                </c:pt>
              </c:strCache>
            </c:strRef>
          </c:cat>
          <c:val>
            <c:numRef>
              <c:f>Failure_Rate!$F$29:$F$40</c:f>
              <c:numCache>
                <c:formatCode>General</c:formatCode>
                <c:ptCount val="12"/>
                <c:pt idx="0">
                  <c:v>19.5</c:v>
                </c:pt>
                <c:pt idx="1">
                  <c:v>11.5</c:v>
                </c:pt>
                <c:pt idx="2">
                  <c:v>11</c:v>
                </c:pt>
                <c:pt idx="3">
                  <c:v>10.5</c:v>
                </c:pt>
                <c:pt idx="4">
                  <c:v>9.5</c:v>
                </c:pt>
                <c:pt idx="5">
                  <c:v>7.8</c:v>
                </c:pt>
                <c:pt idx="6">
                  <c:v>6</c:v>
                </c:pt>
                <c:pt idx="7">
                  <c:v>5.8</c:v>
                </c:pt>
                <c:pt idx="8">
                  <c:v>4.3</c:v>
                </c:pt>
                <c:pt idx="9">
                  <c:v>4.2</c:v>
                </c:pt>
                <c:pt idx="10">
                  <c:v>2.5</c:v>
                </c:pt>
                <c:pt idx="11">
                  <c:v>2</c:v>
                </c:pt>
              </c:numCache>
            </c:numRef>
          </c:val>
          <c:extLst>
            <c:ext xmlns:c16="http://schemas.microsoft.com/office/drawing/2014/chart" uri="{C3380CC4-5D6E-409C-BE32-E72D297353CC}">
              <c16:uniqueId val="{00000000-21A7-4B32-AB6E-A1685DBBEA00}"/>
            </c:ext>
          </c:extLst>
        </c:ser>
        <c:dLbls>
          <c:showLegendKey val="0"/>
          <c:showVal val="0"/>
          <c:showCatName val="0"/>
          <c:showSerName val="0"/>
          <c:showPercent val="0"/>
          <c:showBubbleSize val="0"/>
        </c:dLbls>
        <c:gapWidth val="150"/>
        <c:axId val="210343424"/>
        <c:axId val="210448384"/>
      </c:barChart>
      <c:catAx>
        <c:axId val="210343424"/>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sz="1125" b="0" i="0" u="none" strike="noStrike" baseline="0">
                <a:solidFill>
                  <a:srgbClr val="000000"/>
                </a:solidFill>
                <a:latin typeface="Arial"/>
                <a:ea typeface="Arial"/>
                <a:cs typeface="Arial"/>
              </a:defRPr>
            </a:pPr>
            <a:endParaRPr lang="en-DK"/>
          </a:p>
        </c:txPr>
        <c:crossAx val="210448384"/>
        <c:crosses val="autoZero"/>
        <c:auto val="1"/>
        <c:lblAlgn val="ctr"/>
        <c:lblOffset val="100"/>
        <c:tickLblSkip val="1"/>
        <c:tickMarkSkip val="1"/>
        <c:noMultiLvlLbl val="0"/>
      </c:catAx>
      <c:valAx>
        <c:axId val="210448384"/>
        <c:scaling>
          <c:orientation val="minMax"/>
        </c:scaling>
        <c:delete val="0"/>
        <c:axPos val="b"/>
        <c:majorGridlines>
          <c:spPr>
            <a:ln w="3175">
              <a:solidFill>
                <a:srgbClr val="000000"/>
              </a:solidFill>
              <a:prstDash val="solid"/>
            </a:ln>
          </c:spPr>
        </c:majorGridlines>
        <c:title>
          <c:tx>
            <c:rich>
              <a:bodyPr/>
              <a:lstStyle/>
              <a:p>
                <a:pPr>
                  <a:defRPr sz="1125" b="1" i="0" u="none" strike="noStrike" baseline="0">
                    <a:solidFill>
                      <a:srgbClr val="000000"/>
                    </a:solidFill>
                    <a:latin typeface="Arial"/>
                    <a:ea typeface="Arial"/>
                    <a:cs typeface="Arial"/>
                  </a:defRPr>
                </a:pPr>
                <a:r>
                  <a:rPr lang="en-GB"/>
                  <a:t>Mean time between failures (years)</a:t>
                </a:r>
              </a:p>
            </c:rich>
          </c:tx>
          <c:layout>
            <c:manualLayout>
              <c:xMode val="edge"/>
              <c:yMode val="edge"/>
              <c:x val="0.42816197086511232"/>
              <c:y val="0.9162499670286731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125" b="0" i="0" u="none" strike="noStrike" baseline="0">
                <a:solidFill>
                  <a:srgbClr val="000000"/>
                </a:solidFill>
                <a:latin typeface="Arial"/>
                <a:ea typeface="Arial"/>
                <a:cs typeface="Arial"/>
              </a:defRPr>
            </a:pPr>
            <a:endParaRPr lang="en-DK"/>
          </a:p>
        </c:txPr>
        <c:crossAx val="210343424"/>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noFill/>
      <a:prstDash val="solid"/>
    </a:ln>
  </c:spPr>
  <c:txPr>
    <a:bodyPr/>
    <a:lstStyle/>
    <a:p>
      <a:pPr>
        <a:defRPr sz="1125" b="0" i="0" u="none" strike="noStrike" baseline="0">
          <a:solidFill>
            <a:srgbClr val="000000"/>
          </a:solidFill>
          <a:latin typeface="Arial"/>
          <a:ea typeface="Arial"/>
          <a:cs typeface="Arial"/>
        </a:defRPr>
      </a:pPr>
      <a:endParaRPr lang="en-DK"/>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GB"/>
              <a:t>Component repair time</a:t>
            </a:r>
          </a:p>
        </c:rich>
      </c:tx>
      <c:layout>
        <c:manualLayout>
          <c:xMode val="edge"/>
          <c:yMode val="edge"/>
          <c:x val="0.3358105986665102"/>
          <c:y val="3.1825867227687002E-2"/>
        </c:manualLayout>
      </c:layout>
      <c:overlay val="0"/>
      <c:spPr>
        <a:noFill/>
        <a:ln w="25400">
          <a:noFill/>
        </a:ln>
      </c:spPr>
    </c:title>
    <c:autoTitleDeleted val="0"/>
    <c:plotArea>
      <c:layout>
        <c:manualLayout>
          <c:layoutTarget val="inner"/>
          <c:xMode val="edge"/>
          <c:yMode val="edge"/>
          <c:x val="0.36850012597032977"/>
          <c:y val="0.12897851455431047"/>
          <c:w val="0.57949616584043795"/>
          <c:h val="0.71691953544473885"/>
        </c:manualLayout>
      </c:layout>
      <c:barChart>
        <c:barDir val="bar"/>
        <c:grouping val="clustered"/>
        <c:varyColors val="0"/>
        <c:ser>
          <c:idx val="0"/>
          <c:order val="0"/>
          <c:spPr>
            <a:solidFill>
              <a:srgbClr val="FF6600"/>
            </a:solidFill>
            <a:ln w="12700">
              <a:solidFill>
                <a:srgbClr val="000000"/>
              </a:solidFill>
              <a:prstDash val="solid"/>
            </a:ln>
          </c:spPr>
          <c:invertIfNegative val="0"/>
          <c:cat>
            <c:strRef>
              <c:f>Failure_Rate!$C$29:$C$40</c:f>
              <c:strCache>
                <c:ptCount val="12"/>
                <c:pt idx="0">
                  <c:v>Drive Train</c:v>
                </c:pt>
                <c:pt idx="1">
                  <c:v>Support Structure/Housing</c:v>
                </c:pt>
                <c:pt idx="2">
                  <c:v>Generator</c:v>
                </c:pt>
                <c:pt idx="3">
                  <c:v>Gearbox</c:v>
                </c:pt>
                <c:pt idx="4">
                  <c:v>Rotor Hub</c:v>
                </c:pt>
                <c:pt idx="5">
                  <c:v>Mechanical Brake</c:v>
                </c:pt>
                <c:pt idx="6">
                  <c:v>Rotor Blades</c:v>
                </c:pt>
                <c:pt idx="7">
                  <c:v>Yaw System</c:v>
                </c:pt>
                <c:pt idx="8">
                  <c:v>Hydraulic System</c:v>
                </c:pt>
                <c:pt idx="9">
                  <c:v>Sensors</c:v>
                </c:pt>
                <c:pt idx="10">
                  <c:v>Electronic Control</c:v>
                </c:pt>
                <c:pt idx="11">
                  <c:v>Electrical System</c:v>
                </c:pt>
              </c:strCache>
            </c:strRef>
          </c:cat>
          <c:val>
            <c:numRef>
              <c:f>Failure_Rate!$G$29:$G$40</c:f>
              <c:numCache>
                <c:formatCode>General</c:formatCode>
                <c:ptCount val="12"/>
                <c:pt idx="0">
                  <c:v>135</c:v>
                </c:pt>
                <c:pt idx="1">
                  <c:v>80</c:v>
                </c:pt>
                <c:pt idx="2">
                  <c:v>170</c:v>
                </c:pt>
                <c:pt idx="3">
                  <c:v>148</c:v>
                </c:pt>
                <c:pt idx="4">
                  <c:v>85</c:v>
                </c:pt>
                <c:pt idx="5">
                  <c:v>58</c:v>
                </c:pt>
                <c:pt idx="6">
                  <c:v>96</c:v>
                </c:pt>
                <c:pt idx="7">
                  <c:v>55</c:v>
                </c:pt>
                <c:pt idx="8">
                  <c:v>30</c:v>
                </c:pt>
                <c:pt idx="9">
                  <c:v>39</c:v>
                </c:pt>
                <c:pt idx="10">
                  <c:v>45</c:v>
                </c:pt>
                <c:pt idx="11">
                  <c:v>40</c:v>
                </c:pt>
              </c:numCache>
            </c:numRef>
          </c:val>
          <c:extLst>
            <c:ext xmlns:c16="http://schemas.microsoft.com/office/drawing/2014/chart" uri="{C3380CC4-5D6E-409C-BE32-E72D297353CC}">
              <c16:uniqueId val="{00000000-2984-4797-B257-A79F311E1F50}"/>
            </c:ext>
          </c:extLst>
        </c:ser>
        <c:dLbls>
          <c:showLegendKey val="0"/>
          <c:showVal val="0"/>
          <c:showCatName val="0"/>
          <c:showSerName val="0"/>
          <c:showPercent val="0"/>
          <c:showBubbleSize val="0"/>
        </c:dLbls>
        <c:gapWidth val="150"/>
        <c:axId val="259100032"/>
        <c:axId val="259793664"/>
      </c:barChart>
      <c:catAx>
        <c:axId val="259100032"/>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en-DK"/>
          </a:p>
        </c:txPr>
        <c:crossAx val="259793664"/>
        <c:crosses val="autoZero"/>
        <c:auto val="1"/>
        <c:lblAlgn val="ctr"/>
        <c:lblOffset val="100"/>
        <c:tickLblSkip val="1"/>
        <c:tickMarkSkip val="1"/>
        <c:noMultiLvlLbl val="0"/>
      </c:catAx>
      <c:valAx>
        <c:axId val="259793664"/>
        <c:scaling>
          <c:orientation val="minMax"/>
        </c:scaling>
        <c:delete val="0"/>
        <c:axPos val="b"/>
        <c:majorGridlines>
          <c:spPr>
            <a:ln w="3175">
              <a:solidFill>
                <a:srgbClr val="000000"/>
              </a:solidFill>
              <a:prstDash val="solid"/>
            </a:ln>
          </c:spPr>
        </c:majorGridlines>
        <c:title>
          <c:tx>
            <c:rich>
              <a:bodyPr/>
              <a:lstStyle/>
              <a:p>
                <a:pPr>
                  <a:defRPr sz="1100" b="1" i="0" u="none" strike="noStrike" baseline="0">
                    <a:solidFill>
                      <a:srgbClr val="000000"/>
                    </a:solidFill>
                    <a:latin typeface="Arial"/>
                    <a:ea typeface="Arial"/>
                    <a:cs typeface="Arial"/>
                  </a:defRPr>
                </a:pPr>
                <a:r>
                  <a:rPr lang="en-GB"/>
                  <a:t>Average component repair time (hours)</a:t>
                </a:r>
              </a:p>
            </c:rich>
          </c:tx>
          <c:layout>
            <c:manualLayout>
              <c:xMode val="edge"/>
              <c:yMode val="edge"/>
              <c:x val="0.39821787806471121"/>
              <c:y val="0.9179250126722357"/>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en-DK"/>
          </a:p>
        </c:txPr>
        <c:crossAx val="259100032"/>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noFill/>
      <a:prstDash val="solid"/>
    </a:ln>
  </c:spPr>
  <c:txPr>
    <a:bodyPr/>
    <a:lstStyle/>
    <a:p>
      <a:pPr>
        <a:defRPr sz="1100" b="0" i="0" u="none" strike="noStrike" baseline="0">
          <a:solidFill>
            <a:srgbClr val="000000"/>
          </a:solidFill>
          <a:latin typeface="Arial"/>
          <a:ea typeface="Arial"/>
          <a:cs typeface="Arial"/>
        </a:defRPr>
      </a:pPr>
      <a:endParaRPr lang="en-DK"/>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916583912611717E-2"/>
          <c:y val="2.4390243902439025E-2"/>
          <c:w val="0.97815292949354515"/>
          <c:h val="0.95528455284552849"/>
        </c:manualLayout>
      </c:layout>
      <c:scatterChart>
        <c:scatterStyle val="lineMarker"/>
        <c:varyColors val="0"/>
        <c:ser>
          <c:idx val="0"/>
          <c:order val="0"/>
          <c:spPr>
            <a:ln w="3324">
              <a:solidFill>
                <a:srgbClr val="000000"/>
              </a:solidFill>
              <a:prstDash val="solid"/>
            </a:ln>
          </c:spPr>
          <c:marker>
            <c:symbol val="none"/>
          </c:marker>
          <c:xVal>
            <c:numRef>
              <c:f>Sheet1!$A$1:$A$131</c:f>
              <c:numCache>
                <c:formatCode>General</c:formatCode>
                <c:ptCount val="131"/>
                <c:pt idx="0">
                  <c:v>5.0000000000000001E-3</c:v>
                </c:pt>
                <c:pt idx="1">
                  <c:v>0.05</c:v>
                </c:pt>
                <c:pt idx="2">
                  <c:v>0.1</c:v>
                </c:pt>
                <c:pt idx="3">
                  <c:v>0.15</c:v>
                </c:pt>
                <c:pt idx="4">
                  <c:v>0.2</c:v>
                </c:pt>
                <c:pt idx="5">
                  <c:v>0.25</c:v>
                </c:pt>
                <c:pt idx="6">
                  <c:v>0.3</c:v>
                </c:pt>
                <c:pt idx="7">
                  <c:v>0.35</c:v>
                </c:pt>
                <c:pt idx="8">
                  <c:v>0.4</c:v>
                </c:pt>
                <c:pt idx="9">
                  <c:v>0.45</c:v>
                </c:pt>
                <c:pt idx="10">
                  <c:v>0.5</c:v>
                </c:pt>
                <c:pt idx="11">
                  <c:v>0.55000000000000004</c:v>
                </c:pt>
                <c:pt idx="12">
                  <c:v>0.6</c:v>
                </c:pt>
                <c:pt idx="13">
                  <c:v>0.65</c:v>
                </c:pt>
                <c:pt idx="14">
                  <c:v>0.7</c:v>
                </c:pt>
                <c:pt idx="15">
                  <c:v>0.75</c:v>
                </c:pt>
                <c:pt idx="16">
                  <c:v>0.8</c:v>
                </c:pt>
                <c:pt idx="17">
                  <c:v>0.85</c:v>
                </c:pt>
                <c:pt idx="18">
                  <c:v>0.9</c:v>
                </c:pt>
                <c:pt idx="19">
                  <c:v>0.95</c:v>
                </c:pt>
                <c:pt idx="20">
                  <c:v>1</c:v>
                </c:pt>
                <c:pt idx="21">
                  <c:v>1.05</c:v>
                </c:pt>
                <c:pt idx="22">
                  <c:v>1.1000000000000001</c:v>
                </c:pt>
                <c:pt idx="23">
                  <c:v>1.1499999999999999</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c:v>
                </c:pt>
                <c:pt idx="41">
                  <c:v>2.0499999999999998</c:v>
                </c:pt>
                <c:pt idx="42">
                  <c:v>2.1</c:v>
                </c:pt>
                <c:pt idx="43">
                  <c:v>2.15</c:v>
                </c:pt>
                <c:pt idx="44">
                  <c:v>2.2000000000000002</c:v>
                </c:pt>
                <c:pt idx="45">
                  <c:v>2.25</c:v>
                </c:pt>
                <c:pt idx="46">
                  <c:v>2.2999999999999998</c:v>
                </c:pt>
                <c:pt idx="47">
                  <c:v>2.35</c:v>
                </c:pt>
                <c:pt idx="48">
                  <c:v>2.4</c:v>
                </c:pt>
                <c:pt idx="49">
                  <c:v>2.4500000000000002</c:v>
                </c:pt>
                <c:pt idx="50">
                  <c:v>2.5</c:v>
                </c:pt>
                <c:pt idx="51">
                  <c:v>2.5499999999999998</c:v>
                </c:pt>
                <c:pt idx="52">
                  <c:v>2.6</c:v>
                </c:pt>
                <c:pt idx="53">
                  <c:v>2.65</c:v>
                </c:pt>
                <c:pt idx="54">
                  <c:v>2.7</c:v>
                </c:pt>
                <c:pt idx="55">
                  <c:v>2.75</c:v>
                </c:pt>
                <c:pt idx="56">
                  <c:v>2.8</c:v>
                </c:pt>
                <c:pt idx="57">
                  <c:v>2.85</c:v>
                </c:pt>
                <c:pt idx="58">
                  <c:v>2.9</c:v>
                </c:pt>
                <c:pt idx="59">
                  <c:v>2.95</c:v>
                </c:pt>
                <c:pt idx="60">
                  <c:v>3</c:v>
                </c:pt>
                <c:pt idx="61">
                  <c:v>3.05</c:v>
                </c:pt>
                <c:pt idx="62">
                  <c:v>3.1</c:v>
                </c:pt>
                <c:pt idx="63">
                  <c:v>3.15</c:v>
                </c:pt>
                <c:pt idx="64">
                  <c:v>3.2</c:v>
                </c:pt>
                <c:pt idx="65">
                  <c:v>3.25</c:v>
                </c:pt>
                <c:pt idx="66">
                  <c:v>3.3</c:v>
                </c:pt>
                <c:pt idx="67">
                  <c:v>3.35</c:v>
                </c:pt>
                <c:pt idx="68">
                  <c:v>3.4</c:v>
                </c:pt>
                <c:pt idx="69">
                  <c:v>3.45</c:v>
                </c:pt>
                <c:pt idx="70">
                  <c:v>3.5</c:v>
                </c:pt>
                <c:pt idx="71">
                  <c:v>3.55</c:v>
                </c:pt>
                <c:pt idx="72">
                  <c:v>3.6</c:v>
                </c:pt>
                <c:pt idx="73">
                  <c:v>3.65</c:v>
                </c:pt>
                <c:pt idx="74">
                  <c:v>3.7</c:v>
                </c:pt>
                <c:pt idx="75">
                  <c:v>3.75</c:v>
                </c:pt>
                <c:pt idx="76">
                  <c:v>3.8</c:v>
                </c:pt>
                <c:pt idx="77">
                  <c:v>3.85</c:v>
                </c:pt>
                <c:pt idx="78">
                  <c:v>3.9</c:v>
                </c:pt>
                <c:pt idx="79">
                  <c:v>3.95</c:v>
                </c:pt>
                <c:pt idx="80">
                  <c:v>4</c:v>
                </c:pt>
                <c:pt idx="81">
                  <c:v>4.05</c:v>
                </c:pt>
                <c:pt idx="82">
                  <c:v>4.0999999999999996</c:v>
                </c:pt>
                <c:pt idx="83">
                  <c:v>4.1500000000000004</c:v>
                </c:pt>
                <c:pt idx="84">
                  <c:v>4.2</c:v>
                </c:pt>
                <c:pt idx="85">
                  <c:v>4.25</c:v>
                </c:pt>
                <c:pt idx="86">
                  <c:v>4.3</c:v>
                </c:pt>
                <c:pt idx="87">
                  <c:v>4.3499999999999996</c:v>
                </c:pt>
                <c:pt idx="88">
                  <c:v>4.4000000000000004</c:v>
                </c:pt>
                <c:pt idx="89">
                  <c:v>4.45</c:v>
                </c:pt>
                <c:pt idx="90">
                  <c:v>4.5</c:v>
                </c:pt>
                <c:pt idx="91">
                  <c:v>4.55</c:v>
                </c:pt>
                <c:pt idx="92">
                  <c:v>4.5999999999999996</c:v>
                </c:pt>
                <c:pt idx="93">
                  <c:v>4.6500000000000004</c:v>
                </c:pt>
                <c:pt idx="94">
                  <c:v>4.7</c:v>
                </c:pt>
                <c:pt idx="95">
                  <c:v>4.75</c:v>
                </c:pt>
                <c:pt idx="96">
                  <c:v>4.8</c:v>
                </c:pt>
                <c:pt idx="97">
                  <c:v>4.8499999999999996</c:v>
                </c:pt>
                <c:pt idx="98">
                  <c:v>4.9000000000000004</c:v>
                </c:pt>
                <c:pt idx="99">
                  <c:v>4.95</c:v>
                </c:pt>
                <c:pt idx="100">
                  <c:v>5</c:v>
                </c:pt>
                <c:pt idx="101">
                  <c:v>5.05</c:v>
                </c:pt>
                <c:pt idx="102">
                  <c:v>5.0999999999999996</c:v>
                </c:pt>
                <c:pt idx="103">
                  <c:v>5.15</c:v>
                </c:pt>
                <c:pt idx="104">
                  <c:v>5.2</c:v>
                </c:pt>
                <c:pt idx="105">
                  <c:v>5.25</c:v>
                </c:pt>
                <c:pt idx="106">
                  <c:v>5.3</c:v>
                </c:pt>
                <c:pt idx="107">
                  <c:v>5.35</c:v>
                </c:pt>
                <c:pt idx="108">
                  <c:v>5.4</c:v>
                </c:pt>
                <c:pt idx="109">
                  <c:v>5.45</c:v>
                </c:pt>
                <c:pt idx="110">
                  <c:v>5.5</c:v>
                </c:pt>
                <c:pt idx="111">
                  <c:v>5.55</c:v>
                </c:pt>
                <c:pt idx="112">
                  <c:v>5.6</c:v>
                </c:pt>
                <c:pt idx="113">
                  <c:v>5.65</c:v>
                </c:pt>
                <c:pt idx="114">
                  <c:v>5.7</c:v>
                </c:pt>
                <c:pt idx="115">
                  <c:v>5.75</c:v>
                </c:pt>
                <c:pt idx="116">
                  <c:v>5.8</c:v>
                </c:pt>
                <c:pt idx="117">
                  <c:v>5.85</c:v>
                </c:pt>
                <c:pt idx="118">
                  <c:v>5.9</c:v>
                </c:pt>
                <c:pt idx="119">
                  <c:v>5.95</c:v>
                </c:pt>
                <c:pt idx="120">
                  <c:v>6</c:v>
                </c:pt>
                <c:pt idx="121">
                  <c:v>6.05</c:v>
                </c:pt>
                <c:pt idx="122">
                  <c:v>7.05</c:v>
                </c:pt>
                <c:pt idx="123">
                  <c:v>8.0500000000000007</c:v>
                </c:pt>
                <c:pt idx="124">
                  <c:v>9.0500000000000007</c:v>
                </c:pt>
                <c:pt idx="125">
                  <c:v>10.050000000000001</c:v>
                </c:pt>
                <c:pt idx="126">
                  <c:v>11.05</c:v>
                </c:pt>
                <c:pt idx="127">
                  <c:v>12.05</c:v>
                </c:pt>
                <c:pt idx="128">
                  <c:v>13.05</c:v>
                </c:pt>
                <c:pt idx="129">
                  <c:v>14.05</c:v>
                </c:pt>
                <c:pt idx="130">
                  <c:v>15.05</c:v>
                </c:pt>
              </c:numCache>
            </c:numRef>
          </c:xVal>
          <c:yVal>
            <c:numRef>
              <c:f>Sheet1!$B$1:$B$131</c:f>
              <c:numCache>
                <c:formatCode>General</c:formatCode>
                <c:ptCount val="131"/>
                <c:pt idx="0">
                  <c:v>2.7929087141376108E-35</c:v>
                </c:pt>
                <c:pt idx="1">
                  <c:v>1.0818225286923543E-14</c:v>
                </c:pt>
                <c:pt idx="2">
                  <c:v>2.6802846038819231E-10</c:v>
                </c:pt>
                <c:pt idx="3">
                  <c:v>4.0889204136021615E-8</c:v>
                </c:pt>
                <c:pt idx="4">
                  <c:v>9.7179224956926342E-7</c:v>
                </c:pt>
                <c:pt idx="5">
                  <c:v>9.0332990995655289E-6</c:v>
                </c:pt>
                <c:pt idx="6">
                  <c:v>4.8169544326515955E-5</c:v>
                </c:pt>
                <c:pt idx="7">
                  <c:v>1.7878388341039015E-4</c:v>
                </c:pt>
                <c:pt idx="8">
                  <c:v>5.1562454114398586E-4</c:v>
                </c:pt>
                <c:pt idx="9">
                  <c:v>1.2370185133501353E-3</c:v>
                </c:pt>
                <c:pt idx="10">
                  <c:v>2.5817544217459666E-3</c:v>
                </c:pt>
                <c:pt idx="11">
                  <c:v>4.8345969492722164E-3</c:v>
                </c:pt>
                <c:pt idx="12">
                  <c:v>8.3043194532028426E-3</c:v>
                </c:pt>
                <c:pt idx="13">
                  <c:v>1.3298941164587196E-2</c:v>
                </c:pt>
                <c:pt idx="14">
                  <c:v>2.0102217237709202E-2</c:v>
                </c:pt>
                <c:pt idx="15">
                  <c:v>2.8954154127709835E-2</c:v>
                </c:pt>
                <c:pt idx="16">
                  <c:v>4.0036984206578287E-2</c:v>
                </c:pt>
                <c:pt idx="17">
                  <c:v>5.3466933823789031E-2</c:v>
                </c:pt>
                <c:pt idx="18">
                  <c:v>6.9291357511620508E-2</c:v>
                </c:pt>
                <c:pt idx="19">
                  <c:v>8.749037127079512E-2</c:v>
                </c:pt>
                <c:pt idx="20">
                  <c:v>0.1079819330263761</c:v>
                </c:pt>
                <c:pt idx="21">
                  <c:v>0.13062931070353304</c:v>
                </c:pt>
                <c:pt idx="22">
                  <c:v>0.15524997888483019</c:v>
                </c:pt>
                <c:pt idx="23">
                  <c:v>0.18162514037341124</c:v>
                </c:pt>
                <c:pt idx="24">
                  <c:v>0.20950924208842103</c:v>
                </c:pt>
                <c:pt idx="25">
                  <c:v>0.2386390221511023</c:v>
                </c:pt>
                <c:pt idx="26">
                  <c:v>0.26874177374923836</c:v>
                </c:pt>
                <c:pt idx="27">
                  <c:v>0.29954263559065131</c:v>
                </c:pt>
                <c:pt idx="28">
                  <c:v>0.33077081733026958</c:v>
                </c:pt>
                <c:pt idx="29">
                  <c:v>0.36216474287918721</c:v>
                </c:pt>
                <c:pt idx="30">
                  <c:v>0.39347614798311514</c:v>
                </c:pt>
                <c:pt idx="31">
                  <c:v>0.42447320442743602</c:v>
                </c:pt>
                <c:pt idx="32">
                  <c:v>0.45494276521939375</c:v>
                </c:pt>
                <c:pt idx="33">
                  <c:v>0.4846918363482553</c:v>
                </c:pt>
                <c:pt idx="34">
                  <c:v>0.51354838402691949</c:v>
                </c:pt>
                <c:pt idx="35">
                  <c:v>0.54136158399025802</c:v>
                </c:pt>
                <c:pt idx="36">
                  <c:v>0.56800161332178556</c:v>
                </c:pt>
                <c:pt idx="37">
                  <c:v>0.5933590768419279</c:v>
                </c:pt>
                <c:pt idx="38">
                  <c:v>0.61734415040435531</c:v>
                </c:pt>
                <c:pt idx="39">
                  <c:v>0.63988551330472898</c:v>
                </c:pt>
                <c:pt idx="40">
                  <c:v>0.66092913196696779</c:v>
                </c:pt>
                <c:pt idx="41">
                  <c:v>0.68043694751021766</c:v>
                </c:pt>
                <c:pt idx="42">
                  <c:v>0.69838551094930124</c:v>
                </c:pt>
                <c:pt idx="43">
                  <c:v>0.7147646017723609</c:v>
                </c:pt>
                <c:pt idx="44">
                  <c:v>0.72957585852579332</c:v>
                </c:pt>
                <c:pt idx="45">
                  <c:v>0.74283144381948296</c:v>
                </c:pt>
                <c:pt idx="46">
                  <c:v>0.7545527608101007</c:v>
                </c:pt>
                <c:pt idx="47">
                  <c:v>0.76476923366963134</c:v>
                </c:pt>
                <c:pt idx="48">
                  <c:v>0.77351716073016608</c:v>
                </c:pt>
                <c:pt idx="49">
                  <c:v>0.78083864583833063</c:v>
                </c:pt>
                <c:pt idx="50">
                  <c:v>0.78678061087644346</c:v>
                </c:pt>
                <c:pt idx="51">
                  <c:v>0.79139389033788554</c:v>
                </c:pt>
                <c:pt idx="52">
                  <c:v>0.79473240721087335</c:v>
                </c:pt>
                <c:pt idx="53">
                  <c:v>0.79685242816320079</c:v>
                </c:pt>
                <c:pt idx="54">
                  <c:v>0.79781189507214256</c:v>
                </c:pt>
                <c:pt idx="55">
                  <c:v>0.79766982925663288</c:v>
                </c:pt>
                <c:pt idx="56">
                  <c:v>0.79648580429736981</c:v>
                </c:pt>
                <c:pt idx="57">
                  <c:v>0.79431948303496669</c:v>
                </c:pt>
                <c:pt idx="58">
                  <c:v>0.79123021418248307</c:v>
                </c:pt>
                <c:pt idx="59">
                  <c:v>0.78727668394751027</c:v>
                </c:pt>
                <c:pt idx="60">
                  <c:v>0.78251661810577777</c:v>
                </c:pt>
                <c:pt idx="61">
                  <c:v>0.77700653008234566</c:v>
                </c:pt>
                <c:pt idx="62">
                  <c:v>0.77080151076066183</c:v>
                </c:pt>
                <c:pt idx="63">
                  <c:v>0.76395505593992385</c:v>
                </c:pt>
                <c:pt idx="64">
                  <c:v>0.7565189275857398</c:v>
                </c:pt>
                <c:pt idx="65">
                  <c:v>0.74854304525867221</c:v>
                </c:pt>
                <c:pt idx="66">
                  <c:v>0.74007540435241581</c:v>
                </c:pt>
                <c:pt idx="67">
                  <c:v>0.7311620180222177</c:v>
                </c:pt>
                <c:pt idx="68">
                  <c:v>0.72184687993013108</c:v>
                </c:pt>
                <c:pt idx="69">
                  <c:v>0.7121719451733366</c:v>
                </c:pt>
                <c:pt idx="70">
                  <c:v>0.70217712699252044</c:v>
                </c:pt>
                <c:pt idx="71">
                  <c:v>0.69190030707732209</c:v>
                </c:pt>
                <c:pt idx="72">
                  <c:v>0.68137735749395778</c:v>
                </c:pt>
                <c:pt idx="73">
                  <c:v>0.67064217245553592</c:v>
                </c:pt>
                <c:pt idx="74">
                  <c:v>0.65972670833794655</c:v>
                </c:pt>
                <c:pt idx="75">
                  <c:v>0.64866103051348045</c:v>
                </c:pt>
                <c:pt idx="76">
                  <c:v>0.63747336573067115</c:v>
                </c:pt>
                <c:pt idx="77">
                  <c:v>0.62619015891261787</c:v>
                </c:pt>
                <c:pt idx="78">
                  <c:v>0.61483613337769016</c:v>
                </c:pt>
                <c:pt idx="79">
                  <c:v>0.60343435360661457</c:v>
                </c:pt>
                <c:pt idx="80">
                  <c:v>0.59200628978912728</c:v>
                </c:pt>
                <c:pt idx="81">
                  <c:v>0.5805718834822744</c:v>
                </c:pt>
                <c:pt idx="82">
                  <c:v>0.56914961380177342</c:v>
                </c:pt>
                <c:pt idx="83">
                  <c:v>0.55775656364823956</c:v>
                </c:pt>
                <c:pt idx="84">
                  <c:v>0.5464084855422483</c:v>
                </c:pt>
                <c:pt idx="85">
                  <c:v>0.53511986670674994</c:v>
                </c:pt>
                <c:pt idx="86">
                  <c:v>0.52390399309293878</c:v>
                </c:pt>
                <c:pt idx="87">
                  <c:v>0.51277301209687487</c:v>
                </c:pt>
                <c:pt idx="88">
                  <c:v>0.50173799375952666</c:v>
                </c:pt>
                <c:pt idx="89">
                  <c:v>0.49080899028299935</c:v>
                </c:pt>
                <c:pt idx="90">
                  <c:v>0.47999509373098614</c:v>
                </c:pt>
                <c:pt idx="91">
                  <c:v>0.46930449181245043</c:v>
                </c:pt>
                <c:pt idx="92">
                  <c:v>0.4587445216745617</c:v>
                </c:pt>
                <c:pt idx="93">
                  <c:v>0.44832172165444667</c:v>
                </c:pt>
                <c:pt idx="94">
                  <c:v>0.43804188095967095</c:v>
                </c:pt>
                <c:pt idx="95">
                  <c:v>0.4279100872648951</c:v>
                </c:pt>
                <c:pt idx="96">
                  <c:v>0.41793077222717512</c:v>
                </c:pt>
                <c:pt idx="97">
                  <c:v>0.40810775493512352</c:v>
                </c:pt>
                <c:pt idx="98">
                  <c:v>0.39844428331792348</c:v>
                </c:pt>
                <c:pt idx="99">
                  <c:v>0.3889430735491764</c:v>
                </c:pt>
                <c:pt idx="100">
                  <c:v>0.37960634748799427</c:v>
                </c:pt>
                <c:pt idx="101">
                  <c:v>0.37043586820580132</c:v>
                </c:pt>
                <c:pt idx="102">
                  <c:v>0.36143297365214566</c:v>
                </c:pt>
                <c:pt idx="103">
                  <c:v>0.35259860851659919</c:v>
                </c:pt>
                <c:pt idx="104">
                  <c:v>0.34393335434667971</c:v>
                </c:pt>
                <c:pt idx="105">
                  <c:v>0.33543745798376906</c:v>
                </c:pt>
                <c:pt idx="106">
                  <c:v>0.32711085838035986</c:v>
                </c:pt>
                <c:pt idx="107">
                  <c:v>0.31895321186269965</c:v>
                </c:pt>
                <c:pt idx="108">
                  <c:v>0.31096391590314804</c:v>
                </c:pt>
                <c:pt idx="109">
                  <c:v>0.30314213146634539</c:v>
                </c:pt>
                <c:pt idx="110">
                  <c:v>0.29548680399272242</c:v>
                </c:pt>
                <c:pt idx="111">
                  <c:v>0.28799668308198995</c:v>
                </c:pt>
                <c:pt idx="112">
                  <c:v>0.28067034093809912</c:v>
                </c:pt>
                <c:pt idx="113">
                  <c:v>0.27350618963580692</c:v>
                </c:pt>
                <c:pt idx="114">
                  <c:v>0.26650249726744685</c:v>
                </c:pt>
                <c:pt idx="115">
                  <c:v>0.25965740302683926</c:v>
                </c:pt>
                <c:pt idx="116">
                  <c:v>0.25296893128550546</c:v>
                </c:pt>
                <c:pt idx="117">
                  <c:v>0.24643500471449759</c:v>
                </c:pt>
                <c:pt idx="118">
                  <c:v>0.24005345650325075</c:v>
                </c:pt>
                <c:pt idx="119">
                  <c:v>0.23382204172493024</c:v>
                </c:pt>
                <c:pt idx="120">
                  <c:v>0.22773844789578299</c:v>
                </c:pt>
                <c:pt idx="121">
                  <c:v>0.22180030477405474</c:v>
                </c:pt>
                <c:pt idx="122">
                  <c:v>0.12972809063433446</c:v>
                </c:pt>
                <c:pt idx="123">
                  <c:v>7.5535001595275791E-2</c:v>
                </c:pt>
                <c:pt idx="124">
                  <c:v>4.4197923199813305E-2</c:v>
                </c:pt>
                <c:pt idx="125">
                  <c:v>2.611399917318968E-2</c:v>
                </c:pt>
                <c:pt idx="126">
                  <c:v>1.5616713450582144E-2</c:v>
                </c:pt>
                <c:pt idx="127">
                  <c:v>9.4625017470545084E-3</c:v>
                </c:pt>
                <c:pt idx="128">
                  <c:v>5.8111094566634632E-3</c:v>
                </c:pt>
                <c:pt idx="129">
                  <c:v>3.6166466476930648E-3</c:v>
                </c:pt>
                <c:pt idx="130">
                  <c:v>2.2803630639069805E-3</c:v>
                </c:pt>
              </c:numCache>
            </c:numRef>
          </c:yVal>
          <c:smooth val="0"/>
          <c:extLst>
            <c:ext xmlns:c16="http://schemas.microsoft.com/office/drawing/2014/chart" uri="{C3380CC4-5D6E-409C-BE32-E72D297353CC}">
              <c16:uniqueId val="{00000000-77A8-419D-959F-CA481A6BBBF2}"/>
            </c:ext>
          </c:extLst>
        </c:ser>
        <c:dLbls>
          <c:showLegendKey val="0"/>
          <c:showVal val="0"/>
          <c:showCatName val="0"/>
          <c:showSerName val="0"/>
          <c:showPercent val="0"/>
          <c:showBubbleSize val="0"/>
        </c:dLbls>
        <c:axId val="353939456"/>
        <c:axId val="353941760"/>
      </c:scatterChart>
      <c:valAx>
        <c:axId val="353939456"/>
        <c:scaling>
          <c:orientation val="minMax"/>
        </c:scaling>
        <c:delete val="1"/>
        <c:axPos val="b"/>
        <c:numFmt formatCode="General" sourceLinked="1"/>
        <c:majorTickMark val="out"/>
        <c:minorTickMark val="none"/>
        <c:tickLblPos val="nextTo"/>
        <c:crossAx val="353941760"/>
        <c:crosses val="autoZero"/>
        <c:crossBetween val="midCat"/>
      </c:valAx>
      <c:valAx>
        <c:axId val="353941760"/>
        <c:scaling>
          <c:orientation val="minMax"/>
        </c:scaling>
        <c:delete val="1"/>
        <c:axPos val="l"/>
        <c:numFmt formatCode="General" sourceLinked="1"/>
        <c:majorTickMark val="out"/>
        <c:minorTickMark val="none"/>
        <c:tickLblPos val="nextTo"/>
        <c:crossAx val="353939456"/>
        <c:crosses val="autoZero"/>
        <c:crossBetween val="midCat"/>
      </c:valAx>
      <c:spPr>
        <a:noFill/>
        <a:ln w="3324">
          <a:noFill/>
        </a:ln>
      </c:spPr>
    </c:plotArea>
    <c:plotVisOnly val="1"/>
    <c:dispBlanksAs val="gap"/>
    <c:showDLblsOverMax val="0"/>
  </c:chart>
  <c:spPr>
    <a:noFill/>
    <a:ln>
      <a:noFill/>
    </a:ln>
  </c:spPr>
  <c:txPr>
    <a:bodyPr/>
    <a:lstStyle/>
    <a:p>
      <a:pPr>
        <a:defRPr sz="137" b="0" i="0" u="none" strike="noStrike" baseline="0">
          <a:solidFill>
            <a:srgbClr val="000000"/>
          </a:solidFill>
          <a:latin typeface="Arial"/>
          <a:ea typeface="Arial"/>
          <a:cs typeface="Arial"/>
        </a:defRPr>
      </a:pPr>
      <a:endParaRPr lang="en-DK"/>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58B80B-FCE6-49E2-A126-163FD447E2F3}" type="slidenum">
              <a:rPr lang="en-GB" smtClean="0"/>
              <a:pPr/>
              <a:t>2</a:t>
            </a:fld>
            <a:endParaRPr lang="en-GB" dirty="0"/>
          </a:p>
        </p:txBody>
      </p:sp>
    </p:spTree>
    <p:extLst>
      <p:ext uri="{BB962C8B-B14F-4D97-AF65-F5344CB8AC3E}">
        <p14:creationId xmlns:p14="http://schemas.microsoft.com/office/powerpoint/2010/main" val="130890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uncertainty of spectrum increases with 1/f due to sampling (uncertainty at lowest </a:t>
            </a:r>
            <a:r>
              <a:rPr lang="en-US" i="1" dirty="0"/>
              <a:t>f </a:t>
            </a:r>
            <a:r>
              <a:rPr lang="en-US" dirty="0"/>
              <a:t>is same magnitude as spectrum itself !)</a:t>
            </a:r>
          </a:p>
        </p:txBody>
      </p:sp>
      <p:sp>
        <p:nvSpPr>
          <p:cNvPr id="4" name="Slide Number Placeholder 3"/>
          <p:cNvSpPr>
            <a:spLocks noGrp="1"/>
          </p:cNvSpPr>
          <p:nvPr>
            <p:ph type="sldNum" sz="quarter" idx="5"/>
          </p:nvPr>
        </p:nvSpPr>
        <p:spPr/>
        <p:txBody>
          <a:bodyPr/>
          <a:lstStyle/>
          <a:p>
            <a:fld id="{C734BB09-483B-4C4B-A5A4-C02A22055B01}" type="slidenum">
              <a:rPr lang="da-DK" smtClean="0"/>
              <a:pPr/>
              <a:t>14</a:t>
            </a:fld>
            <a:endParaRPr lang="da-DK"/>
          </a:p>
        </p:txBody>
      </p:sp>
    </p:spTree>
    <p:extLst>
      <p:ext uri="{BB962C8B-B14F-4D97-AF65-F5344CB8AC3E}">
        <p14:creationId xmlns:p14="http://schemas.microsoft.com/office/powerpoint/2010/main" val="189251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58812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dirty="0"/>
              <a:t>Click to edit Master title style</a:t>
            </a:r>
            <a:endParaRPr lang="en-GB"/>
          </a:p>
        </p:txBody>
      </p:sp>
      <p:sp>
        <p:nvSpPr>
          <p:cNvPr id="114691" name="Rectangle 3"/>
          <p:cNvSpPr>
            <a:spLocks noGrp="1" noChangeArrowheads="1"/>
          </p:cNvSpPr>
          <p:nvPr>
            <p:ph type="subTitle" idx="1"/>
          </p:nvPr>
        </p:nvSpPr>
        <p:spPr>
          <a:xfrm>
            <a:off x="247072" y="1840354"/>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dirty="0"/>
              <a:t>Click to edit Master subtitle style</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Front/Pause A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F897-7D40-BE48-9F53-AEA3A3C2992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568" r="-245" b="41599"/>
          <a:stretch/>
        </p:blipFill>
        <p:spPr>
          <a:xfrm>
            <a:off x="-25474" y="0"/>
            <a:ext cx="12313368" cy="6858000"/>
          </a:xfrm>
          <a:prstGeom prst="rect">
            <a:avLst/>
          </a:prstGeom>
        </p:spPr>
      </p:pic>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1663533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rgbClr val="2F3EE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2321786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2F3EEA"/>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2F3EEA"/>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dsholder til dato 3"/>
          <p:cNvSpPr>
            <a:spLocks noGrp="1"/>
          </p:cNvSpPr>
          <p:nvPr>
            <p:ph type="dt" sz="half" idx="10"/>
          </p:nvPr>
        </p:nvSpPr>
        <p:spPr/>
        <p:txBody>
          <a:bodyPr/>
          <a:lstStyle/>
          <a:p>
            <a:fld id="{449C7723-A45C-4EB5-B374-FC09D95661B0}" type="datetime3">
              <a:rPr lang="en-GB" smtClean="0"/>
              <a:t>27 August, 2023</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9" name="Pladsholder til diasnummer 8"/>
          <p:cNvSpPr>
            <a:spLocks noGrp="1"/>
          </p:cNvSpPr>
          <p:nvPr>
            <p:ph type="sldNum" sz="quarter" idx="12"/>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999131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08" b="1" i="0">
                <a:solidFill>
                  <a:schemeClr val="tx1"/>
                </a:solidFill>
                <a:latin typeface="Verdana"/>
                <a:cs typeface="Verdana"/>
              </a:defRPr>
            </a:lvl1pPr>
          </a:lstStyle>
          <a:p>
            <a:pPr marL="11527"/>
            <a:r>
              <a:rPr lang="en-GB" spc="-45"/>
              <a:t>D</a:t>
            </a:r>
            <a:r>
              <a:rPr lang="en-GB" spc="-41"/>
              <a:t>T</a:t>
            </a:r>
            <a:r>
              <a:rPr lang="en-GB" spc="-9"/>
              <a:t>U</a:t>
            </a:r>
            <a:r>
              <a:rPr lang="en-GB" spc="-54"/>
              <a:t> </a:t>
            </a:r>
            <a:r>
              <a:rPr lang="en-GB" spc="-68"/>
              <a:t>W</a:t>
            </a:r>
            <a:r>
              <a:rPr lang="en-GB" spc="-18"/>
              <a:t>i</a:t>
            </a:r>
            <a:r>
              <a:rPr lang="en-GB" spc="-36"/>
              <a:t>n</a:t>
            </a:r>
            <a:r>
              <a:rPr lang="en-GB" spc="-9"/>
              <a:t>d</a:t>
            </a:r>
            <a:r>
              <a:rPr lang="en-GB" spc="-50"/>
              <a:t> </a:t>
            </a:r>
            <a:r>
              <a:rPr lang="en-GB" spc="-45"/>
              <a:t>E</a:t>
            </a:r>
            <a:r>
              <a:rPr lang="en-GB" spc="-36"/>
              <a:t>n</a:t>
            </a:r>
            <a:r>
              <a:rPr lang="en-GB" spc="-41"/>
              <a:t>e</a:t>
            </a:r>
            <a:r>
              <a:rPr lang="en-GB" spc="-27"/>
              <a:t>r</a:t>
            </a:r>
            <a:r>
              <a:rPr lang="en-GB" spc="-45"/>
              <a:t>g</a:t>
            </a:r>
            <a:r>
              <a:rPr lang="en-GB" spc="-41"/>
              <a:t>y</a:t>
            </a:r>
            <a:r>
              <a:rPr lang="en-GB"/>
              <a:t>,</a:t>
            </a:r>
            <a:r>
              <a:rPr lang="en-GB" spc="-32"/>
              <a:t> </a:t>
            </a:r>
            <a:r>
              <a:rPr lang="en-GB" spc="-41"/>
              <a:t>Te</a:t>
            </a:r>
            <a:r>
              <a:rPr lang="en-GB" spc="-32"/>
              <a:t>c</a:t>
            </a:r>
            <a:r>
              <a:rPr lang="en-GB" spc="-36"/>
              <a:t>hn</a:t>
            </a:r>
            <a:r>
              <a:rPr lang="en-GB" spc="-18"/>
              <a:t>i</a:t>
            </a:r>
            <a:r>
              <a:rPr lang="en-GB" spc="-32"/>
              <a:t>c</a:t>
            </a:r>
            <a:r>
              <a:rPr lang="en-GB" spc="-41"/>
              <a:t>a</a:t>
            </a:r>
            <a:r>
              <a:rPr lang="en-GB" spc="-5"/>
              <a:t>l</a:t>
            </a:r>
            <a:r>
              <a:rPr lang="en-GB" spc="-23"/>
              <a:t> </a:t>
            </a:r>
            <a:r>
              <a:rPr lang="en-GB" spc="-54"/>
              <a:t>U</a:t>
            </a:r>
            <a:r>
              <a:rPr lang="en-GB" spc="-36"/>
              <a:t>n</a:t>
            </a:r>
            <a:r>
              <a:rPr lang="en-GB" spc="-18"/>
              <a:t>i</a:t>
            </a:r>
            <a:r>
              <a:rPr lang="en-GB" spc="-41"/>
              <a:t>ve</a:t>
            </a:r>
            <a:r>
              <a:rPr lang="en-GB" spc="-27"/>
              <a:t>rs</a:t>
            </a:r>
            <a:r>
              <a:rPr lang="en-GB" spc="-18"/>
              <a:t>i</a:t>
            </a:r>
            <a:r>
              <a:rPr lang="en-GB" spc="-23"/>
              <a:t>t</a:t>
            </a:r>
            <a:r>
              <a:rPr lang="en-GB" spc="-9"/>
              <a:t>y</a:t>
            </a:r>
            <a:r>
              <a:rPr lang="en-GB" spc="-41"/>
              <a:t> </a:t>
            </a:r>
            <a:r>
              <a:rPr lang="en-GB" spc="-45"/>
              <a:t>o</a:t>
            </a:r>
            <a:r>
              <a:rPr lang="en-GB"/>
              <a:t>f</a:t>
            </a:r>
            <a:r>
              <a:rPr lang="en-GB" spc="-36"/>
              <a:t> </a:t>
            </a:r>
            <a:r>
              <a:rPr lang="en-GB" spc="-45"/>
              <a:t>D</a:t>
            </a:r>
            <a:r>
              <a:rPr lang="en-GB" spc="-41"/>
              <a:t>e</a:t>
            </a:r>
            <a:r>
              <a:rPr lang="en-GB" spc="-36"/>
              <a:t>n</a:t>
            </a:r>
            <a:r>
              <a:rPr lang="en-GB" spc="-68"/>
              <a:t>m</a:t>
            </a:r>
            <a:r>
              <a:rPr lang="en-GB" spc="-41"/>
              <a:t>a</a:t>
            </a:r>
            <a:r>
              <a:rPr lang="en-GB" spc="-27"/>
              <a:t>r</a:t>
            </a:r>
            <a:r>
              <a:rPr lang="en-GB" spc="-9"/>
              <a:t>k</a:t>
            </a:r>
            <a:endParaRPr lang="en-GB" spc="-9"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8/27/23</a:t>
            </a:fld>
            <a:endParaRPr lang="en-US"/>
          </a:p>
        </p:txBody>
      </p:sp>
      <p:sp>
        <p:nvSpPr>
          <p:cNvPr id="4" name="Holder 4"/>
          <p:cNvSpPr>
            <a:spLocks noGrp="1"/>
          </p:cNvSpPr>
          <p:nvPr>
            <p:ph type="sldNum" sz="quarter" idx="7"/>
          </p:nvPr>
        </p:nvSpPr>
        <p:spPr/>
        <p:txBody>
          <a:bodyPr lIns="0" tIns="0" rIns="0" bIns="0"/>
          <a:lstStyle>
            <a:lvl1pPr>
              <a:defRPr sz="908" b="0" i="0">
                <a:solidFill>
                  <a:schemeClr val="tx1"/>
                </a:solidFill>
                <a:latin typeface="Verdana"/>
                <a:cs typeface="Verdana"/>
              </a:defRPr>
            </a:lvl1pPr>
          </a:lstStyle>
          <a:p>
            <a:pPr marL="23053"/>
            <a:fld id="{81D60167-4931-47E6-BA6A-407CBD079E47}" type="slidenum">
              <a:rPr lang="en-DK" spc="-9" smtClean="0"/>
              <a:pPr marL="23053"/>
              <a:t>‹#›</a:t>
            </a:fld>
            <a:endParaRPr lang="en-DK" spc="-9" dirty="0"/>
          </a:p>
        </p:txBody>
      </p:sp>
    </p:spTree>
    <p:extLst>
      <p:ext uri="{BB962C8B-B14F-4D97-AF65-F5344CB8AC3E}">
        <p14:creationId xmlns:p14="http://schemas.microsoft.com/office/powerpoint/2010/main" val="944673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a:xfrm>
            <a:off x="1774726" y="548680"/>
            <a:ext cx="9312374" cy="513195"/>
          </a:xfrm>
        </p:spPr>
        <p:txBody>
          <a:bodyPr/>
          <a:lstStyle/>
          <a:p>
            <a:r>
              <a:rPr lang="en-GB" dirty="0"/>
              <a:t>Click to edit Master title style</a:t>
            </a:r>
            <a:endParaRPr lang="en-GB"/>
          </a:p>
        </p:txBody>
      </p:sp>
      <p:sp>
        <p:nvSpPr>
          <p:cNvPr id="3" name="Content Placeholder 2"/>
          <p:cNvSpPr>
            <a:spLocks noGrp="1"/>
          </p:cNvSpPr>
          <p:nvPr>
            <p:ph idx="1"/>
          </p:nvPr>
        </p:nvSpPr>
        <p:spPr>
          <a:xfrm>
            <a:off x="1774726" y="1369361"/>
            <a:ext cx="9312374"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836711"/>
            <a:ext cx="9312374" cy="562131"/>
          </a:xfrm>
        </p:spPr>
        <p:txBody>
          <a:bodyPr/>
          <a:lstStyle/>
          <a:p>
            <a:r>
              <a:rPr lang="en-GB" dirty="0"/>
              <a:t>Click to edit Master title style</a:t>
            </a:r>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467960683"/>
      </p:ext>
    </p:extLst>
  </p:cSld>
  <p:clrMapOvr>
    <a:masterClrMapping/>
  </p:clrMapOvr>
  <p:extLst>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849733"/>
            <a:ext cx="6048672" cy="549109"/>
          </a:xfrm>
        </p:spPr>
        <p:txBody>
          <a:bodyPr/>
          <a:lstStyle/>
          <a:p>
            <a:r>
              <a:rPr lang="en-GB" dirty="0"/>
              <a:t>Click to edit Master title style</a:t>
            </a:r>
            <a:endParaRPr lang="en-GB"/>
          </a:p>
        </p:txBody>
      </p:sp>
      <p:sp>
        <p:nvSpPr>
          <p:cNvPr id="3" name="Content Placeholder 2"/>
          <p:cNvSpPr>
            <a:spLocks noGrp="1"/>
          </p:cNvSpPr>
          <p:nvPr>
            <p:ph idx="1"/>
          </p:nvPr>
        </p:nvSpPr>
        <p:spPr>
          <a:xfrm>
            <a:off x="1774726" y="1706328"/>
            <a:ext cx="6048672"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a:t>
            </a:r>
            <a:r>
              <a:rPr lang="en-GB" dirty="0" err="1"/>
              <a:t>Skyfish</a:t>
            </a:r>
            <a:r>
              <a:rPr lang="en-GB" dirty="0"/>
              <a:t>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a:t>Click the placeholder and paste image via Skyfish icon</a:t>
            </a:r>
          </a:p>
          <a:p>
            <a:endParaRPr lang="en-GB"/>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836711"/>
            <a:ext cx="6865740" cy="562131"/>
          </a:xfrm>
        </p:spPr>
        <p:txBody>
          <a:bodyPr/>
          <a:lstStyle/>
          <a:p>
            <a:r>
              <a:rPr lang="en-GB" dirty="0"/>
              <a:t>Click to edit Master title style</a:t>
            </a:r>
            <a:endParaRPr lang="en-GB"/>
          </a:p>
        </p:txBody>
      </p:sp>
      <p:sp>
        <p:nvSpPr>
          <p:cNvPr id="3" name="Content Placeholder 2"/>
          <p:cNvSpPr>
            <a:spLocks noGrp="1"/>
          </p:cNvSpPr>
          <p:nvPr>
            <p:ph idx="1"/>
          </p:nvPr>
        </p:nvSpPr>
        <p:spPr>
          <a:xfrm>
            <a:off x="4221360" y="1706328"/>
            <a:ext cx="6865740" cy="4545578"/>
          </a:xfrm>
        </p:spPr>
        <p:txBody>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a:t>
            </a:r>
            <a:r>
              <a:rPr lang="en-GB" dirty="0" err="1"/>
              <a:t>Skyfish</a:t>
            </a:r>
            <a:r>
              <a:rPr lang="en-GB"/>
              <a:t>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a:t>Click the placeholder and paste image via Skyfish icon</a:t>
            </a:r>
          </a:p>
          <a:p>
            <a:endParaRPr lang="en-GB"/>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1386159"/>
            <a:ext cx="3740400" cy="418115"/>
          </a:xfrm>
        </p:spPr>
        <p:txBody>
          <a:bodyPr/>
          <a:lstStyle>
            <a:lvl1pPr>
              <a:defRPr sz="2400"/>
            </a:lvl1pPr>
          </a:lstStyle>
          <a:p>
            <a:r>
              <a:rPr lang="en-GB"/>
              <a:t>Click to add title one line</a:t>
            </a:r>
            <a:endParaRPr lang="en-GB" dirty="0"/>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812582"/>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1384632"/>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endParaRPr lang="en-GB" dirty="0"/>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812331"/>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1384632"/>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a:t>Click to add title one line</a:t>
            </a:r>
            <a:endParaRPr lang="en-GB" dirty="0"/>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812331"/>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a:p>
            <a:pPr lvl="5"/>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951714"/>
            <a:ext cx="3740400" cy="2664000"/>
          </a:xfrm>
        </p:spPr>
        <p:txBody>
          <a:bodyPr/>
          <a:lstStyle>
            <a:lvl1pPr marL="0" indent="0" algn="ctr">
              <a:buNone/>
              <a:defRPr sz="1200"/>
            </a:lvl1pPr>
          </a:lstStyle>
          <a:p>
            <a:r>
              <a:rPr lang="en-GB"/>
              <a:t>Click the placeholder and paste image via Skyfish icon</a:t>
            </a:r>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954013"/>
            <a:ext cx="3740400" cy="2664000"/>
          </a:xfrm>
        </p:spPr>
        <p:txBody>
          <a:bodyPr/>
          <a:lstStyle>
            <a:lvl1pPr marL="0" indent="0" algn="ctr">
              <a:buNone/>
              <a:defRPr sz="1200"/>
            </a:lvl1pPr>
          </a:lstStyle>
          <a:p>
            <a:r>
              <a:rPr lang="en-GB"/>
              <a:t>Click the placeholder and paste image via Skyfish icon</a:t>
            </a:r>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951714"/>
            <a:ext cx="3740400" cy="2664000"/>
          </a:xfrm>
        </p:spPr>
        <p:txBody>
          <a:bodyPr/>
          <a:lstStyle>
            <a:lvl1pPr marL="0" indent="0" algn="ctr">
              <a:buNone/>
              <a:defRPr sz="1200"/>
            </a:lvl1pPr>
          </a:lstStyle>
          <a:p>
            <a:r>
              <a:rPr lang="en-GB"/>
              <a:t>Click the placeholder and paste image via Skyfish icon</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a:xfrm>
            <a:off x="0" y="7317432"/>
            <a:ext cx="0" cy="0"/>
          </a:xfrm>
        </p:spPr>
        <p:txBody>
          <a:bodyPr/>
          <a:lstStyle/>
          <a:p>
            <a:endParaRPr lang="en-GB"/>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dirty="0"/>
              <a:t>Click to edit Master title style</a:t>
            </a:r>
            <a:endParaRPr lang="en-GB"/>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bg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2F3EE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mn-lt"/>
              <a:ea typeface="ＭＳ Ｐゴシック" pitchFamily="-80" charset="-128"/>
            </a:endParaRPr>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latin typeface="+mn-lt"/>
                <a:cs typeface="Arial" panose="020B0604020202020204" pitchFamily="34" charset="0"/>
              </a:defRPr>
            </a:lvl1pPr>
          </a:lstStyle>
          <a:p>
            <a:pPr lvl="0"/>
            <a:r>
              <a:rPr lang="en-GB" noProof="0" dirty="0"/>
              <a:t>Click to edit Master title style</a:t>
            </a:r>
            <a:endParaRPr lang="en-GB"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latin typeface="+mn-lt"/>
                <a:cs typeface="Arial" panose="020B0604020202020204" pitchFamily="34" charset="0"/>
              </a:defRPr>
            </a:lvl1pPr>
          </a:lstStyle>
          <a:p>
            <a:pPr lvl="0"/>
            <a:r>
              <a:rPr lang="en-GB" noProof="0" dirty="0"/>
              <a:t>Click to edit Master subtitle style</a:t>
            </a:r>
            <a:endParaRPr lang="en-GB" dirty="0"/>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latin typeface="+mn-lt"/>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latin typeface="+mn-lt"/>
              </a:defRPr>
            </a:lvl1pPr>
          </a:lstStyle>
          <a:p>
            <a:fld id="{103EA872-A674-449B-A120-B97244F8E91D}" type="slidenum">
              <a:rPr lang="en-GB" smtClean="0"/>
              <a:pPr/>
              <a:t>‹#›</a:t>
            </a:fld>
            <a:endParaRPr lang="en-GB" dirty="0"/>
          </a:p>
        </p:txBody>
      </p:sp>
      <p:pic>
        <p:nvPicPr>
          <p:cNvPr id="6" name="Picture 5">
            <a:extLst>
              <a:ext uri="{FF2B5EF4-FFF2-40B4-BE49-F238E27FC236}">
                <a16:creationId xmlns:a16="http://schemas.microsoft.com/office/drawing/2014/main" id="{6910707C-8292-BB43-89F8-5E0E360370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025" y="-6117"/>
            <a:ext cx="12190413" cy="50741"/>
          </a:xfrm>
          <a:prstGeom prst="rect">
            <a:avLst/>
          </a:prstGeom>
        </p:spPr>
      </p:pic>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1E7F64-C973-C74C-82AD-BA018B3B95AD}"/>
              </a:ext>
            </a:extLst>
          </p:cNvPr>
          <p:cNvPicPr>
            <a:picLocks noChangeAspect="1"/>
          </p:cNvPicPr>
          <p:nvPr userDrawn="1"/>
        </p:nvPicPr>
        <p:blipFill>
          <a:blip r:embed="rId16" cstate="print">
            <a:extLst>
              <a:ext uri="{28A0092B-C50C-407E-A947-70E740481C1C}">
                <a14:useLocalDpi xmlns:a14="http://schemas.microsoft.com/office/drawing/2010/main" val="0"/>
              </a:ext>
            </a:extLst>
          </a:blip>
          <a:srcRect/>
          <a:stretch/>
        </p:blipFill>
        <p:spPr>
          <a:xfrm>
            <a:off x="0" y="6574815"/>
            <a:ext cx="12190413" cy="305715"/>
          </a:xfrm>
          <a:prstGeom prst="rect">
            <a:avLst/>
          </a:prstGeom>
        </p:spPr>
      </p:pic>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a:p>
        </p:txBody>
      </p:sp>
      <p:sp>
        <p:nvSpPr>
          <p:cNvPr id="4" name="Slide Number Placeholder 3"/>
          <p:cNvSpPr>
            <a:spLocks noGrp="1"/>
          </p:cNvSpPr>
          <p:nvPr>
            <p:ph type="sldNum" sz="quarter" idx="4"/>
          </p:nvPr>
        </p:nvSpPr>
        <p:spPr>
          <a:xfrm>
            <a:off x="11506450" y="6565476"/>
            <a:ext cx="432600" cy="316800"/>
          </a:xfrm>
          <a:prstGeom prst="rect">
            <a:avLst/>
          </a:prstGeom>
        </p:spPr>
        <p:txBody>
          <a:bodyPr vert="horz" lIns="0" tIns="0" rIns="0" bIns="0" rtlCol="0" anchor="ctr" anchorCtr="0"/>
          <a:lstStyle>
            <a:lvl1pPr algn="l">
              <a:defRPr sz="700" b="0" i="0">
                <a:solidFill>
                  <a:schemeClr val="bg1"/>
                </a:solidFill>
                <a:latin typeface="+mn-lt"/>
                <a:cs typeface="Arial" panose="020B0604020202020204" pitchFamily="34" charset="0"/>
              </a:defRPr>
            </a:lvl1pPr>
          </a:lstStyle>
          <a:p>
            <a:fld id="{103EA872-A674-449B-A120-B97244F8E91D}" type="slidenum">
              <a:rPr lang="en-GB" smtClean="0"/>
              <a:pPr/>
              <a:t>‹#›</a:t>
            </a:fld>
            <a:endParaRPr lang="en-GB"/>
          </a:p>
        </p:txBody>
      </p:sp>
      <p:sp>
        <p:nvSpPr>
          <p:cNvPr id="113666" name="Rectangle 2"/>
          <p:cNvSpPr>
            <a:spLocks noGrp="1" noChangeArrowheads="1"/>
          </p:cNvSpPr>
          <p:nvPr>
            <p:ph type="title"/>
          </p:nvPr>
        </p:nvSpPr>
        <p:spPr bwMode="auto">
          <a:xfrm>
            <a:off x="1774726" y="548680"/>
            <a:ext cx="9312374" cy="513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1774726" y="1369361"/>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endParaRPr lang="en-GB" dirty="0"/>
          </a:p>
        </p:txBody>
      </p:sp>
      <p:sp>
        <p:nvSpPr>
          <p:cNvPr id="7" name="text" descr="{&quot;templafy&quot;:{&quot;id&quot;:&quot;19920dab-3faa-4eb9-b064-a1f7031a4d5a&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endParaRPr lang="en-GB" sz="700">
              <a:solidFill>
                <a:schemeClr val="bg1"/>
              </a:solidFill>
              <a:latin typeface="+mn-lt"/>
            </a:endParaRPr>
          </a:p>
        </p:txBody>
      </p:sp>
      <p:sp>
        <p:nvSpPr>
          <p:cNvPr id="15" name="text" descr="{&quot;templafy&quot;:{&quot;id&quot;:&quot;1d6d75e4-e54c-4658-81fb-d02b8c297025&quot;}}" title="UserProfile.Offices.Workarea_{{DocumentLanguage}}">
            <a:extLst>
              <a:ext uri="{FF2B5EF4-FFF2-40B4-BE49-F238E27FC236}">
                <a16:creationId xmlns:a16="http://schemas.microsoft.com/office/drawing/2014/main" id="{52A04EE2-4A75-1E49-9D82-29FF9A12D0B8}"/>
              </a:ext>
            </a:extLst>
          </p:cNvPr>
          <p:cNvSpPr>
            <a:spLocks noChangeArrowheads="1"/>
          </p:cNvSpPr>
          <p:nvPr userDrawn="1"/>
        </p:nvSpPr>
        <p:spPr bwMode="auto">
          <a:xfrm>
            <a:off x="2626127" y="6568584"/>
            <a:ext cx="3397071" cy="316800"/>
          </a:xfrm>
          <a:prstGeom prst="rect">
            <a:avLst/>
          </a:prstGeom>
          <a:noFill/>
          <a:ln>
            <a:noFill/>
          </a:ln>
        </p:spPr>
        <p:txBody>
          <a:bodyPr lIns="0" tIns="0" rIns="0" bIns="0" anchor="ctr" anchorCtr="0"/>
          <a:lstStyle/>
          <a:p>
            <a:pPr algn="l" eaLnBrk="0" hangingPunct="0">
              <a:spcBef>
                <a:spcPct val="0"/>
              </a:spcBef>
            </a:pPr>
            <a:r>
              <a:rPr lang="en-GB" sz="700" b="0" i="0" dirty="0">
                <a:solidFill>
                  <a:schemeClr val="bg1"/>
                </a:solidFill>
                <a:latin typeface="+mn-lt"/>
                <a:cs typeface="Arial" panose="020B0604020202020204" pitchFamily="34" charset="0"/>
              </a:rPr>
              <a:t>HIPERWIND</a:t>
            </a:r>
          </a:p>
        </p:txBody>
      </p:sp>
      <p:sp>
        <p:nvSpPr>
          <p:cNvPr id="16" name="date" descr="{&quot;templafy&quot;:{&quot;id&quot;:&quot;85820af4-3e6d-4a51-b0e8-d39cffd4f4bf&quot;}}" title="Form.Date">
            <a:extLst>
              <a:ext uri="{FF2B5EF4-FFF2-40B4-BE49-F238E27FC236}">
                <a16:creationId xmlns:a16="http://schemas.microsoft.com/office/drawing/2014/main" id="{FB04A023-22BA-6B45-A7B9-6DF2938E2BE0}"/>
              </a:ext>
            </a:extLst>
          </p:cNvPr>
          <p:cNvSpPr/>
          <p:nvPr userDrawn="1"/>
        </p:nvSpPr>
        <p:spPr bwMode="auto">
          <a:xfrm>
            <a:off x="1" y="6568584"/>
            <a:ext cx="1507776"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fld id="{C5B4D6C0-BA01-534B-B3EF-539D34FB961F}" type="datetime2">
              <a:rPr kumimoji="0" lang="en-GB" sz="700" b="0" i="0" u="none" strike="noStrike" cap="none" normalizeH="0" baseline="0" noProof="0" smtClean="0">
                <a:ln>
                  <a:noFill/>
                </a:ln>
                <a:solidFill>
                  <a:schemeClr val="bg1"/>
                </a:solidFill>
                <a:effectLst/>
                <a:latin typeface="+mn-lt"/>
                <a:ea typeface="ＭＳ Ｐゴシック" pitchFamily="-80" charset="-128"/>
                <a:cs typeface="Arial" panose="020B0604020202020204" pitchFamily="34" charset="0"/>
              </a:rPr>
              <a:t>Sunday, 27 August 2023</a:t>
            </a:fld>
            <a:endParaRPr kumimoji="0" lang="en-GB" sz="700" b="0" i="0" u="none" strike="noStrike" cap="none" normalizeH="0" baseline="0" noProof="0" dirty="0">
              <a:ln>
                <a:noFill/>
              </a:ln>
              <a:solidFill>
                <a:schemeClr val="bg1"/>
              </a:solidFill>
              <a:effectLst/>
              <a:latin typeface="+mn-lt"/>
              <a:ea typeface="ＭＳ Ｐゴシック" pitchFamily="-80" charset="-128"/>
              <a:cs typeface="Arial" panose="020B0604020202020204" pitchFamily="34" charset="0"/>
            </a:endParaRPr>
          </a:p>
        </p:txBody>
      </p:sp>
      <p:sp>
        <p:nvSpPr>
          <p:cNvPr id="17" name="text" descr="{&quot;templafy&quot;:{&quot;id&quot;:&quot;95942039-e519-4580-99a4-52d31a0ae7a7&quot;}}" title="Form.PresentationTitle">
            <a:extLst>
              <a:ext uri="{FF2B5EF4-FFF2-40B4-BE49-F238E27FC236}">
                <a16:creationId xmlns:a16="http://schemas.microsoft.com/office/drawing/2014/main" id="{ADFFD43E-0E9D-0F4E-9CAF-179B98B1E984}"/>
              </a:ext>
            </a:extLst>
          </p:cNvPr>
          <p:cNvSpPr txBox="1"/>
          <p:nvPr userDrawn="1"/>
        </p:nvSpPr>
        <p:spPr>
          <a:xfrm>
            <a:off x="5135761" y="6568584"/>
            <a:ext cx="5495949" cy="316800"/>
          </a:xfrm>
          <a:prstGeom prst="rect">
            <a:avLst/>
          </a:prstGeom>
          <a:noFill/>
        </p:spPr>
        <p:txBody>
          <a:bodyPr wrap="square" lIns="0" tIns="0" rIns="0" bIns="0" rtlCol="0" anchor="ctr" anchorCtr="0">
            <a:noAutofit/>
          </a:bodyPr>
          <a:lstStyle/>
          <a:p>
            <a:pPr algn="r"/>
            <a:r>
              <a:rPr lang="en-GB" sz="700" dirty="0">
                <a:solidFill>
                  <a:schemeClr val="bg1"/>
                </a:solidFill>
                <a:latin typeface="+mn-lt"/>
                <a:cs typeface="Arial" panose="020B0604020202020204" pitchFamily="34" charset="0"/>
              </a:rPr>
              <a:t>Presentation 2022</a:t>
            </a:r>
          </a:p>
        </p:txBody>
      </p:sp>
      <p:pic>
        <p:nvPicPr>
          <p:cNvPr id="6" name="Picture 5">
            <a:extLst>
              <a:ext uri="{FF2B5EF4-FFF2-40B4-BE49-F238E27FC236}">
                <a16:creationId xmlns:a16="http://schemas.microsoft.com/office/drawing/2014/main" id="{167C3DFE-668B-DC46-9F1E-1F966BC3E65B}"/>
              </a:ext>
            </a:extLst>
          </p:cNvPr>
          <p:cNvPicPr>
            <a:picLocks noChangeAspect="1"/>
          </p:cNvPicPr>
          <p:nvPr userDrawn="1"/>
        </p:nvPicPr>
        <p:blipFill>
          <a:blip r:embed="rId17" cstate="print">
            <a:extLst>
              <a:ext uri="{28A0092B-C50C-407E-A947-70E740481C1C}">
                <a14:useLocalDpi xmlns:a14="http://schemas.microsoft.com/office/drawing/2010/main" val="0"/>
              </a:ext>
            </a:extLst>
          </a:blip>
          <a:srcRect/>
          <a:stretch/>
        </p:blipFill>
        <p:spPr>
          <a:xfrm>
            <a:off x="256743" y="352960"/>
            <a:ext cx="1135210" cy="658422"/>
          </a:xfrm>
          <a:prstGeom prst="rect">
            <a:avLst/>
          </a:prstGeom>
        </p:spPr>
      </p:pic>
      <p:pic>
        <p:nvPicPr>
          <p:cNvPr id="18" name="Picture 17">
            <a:extLst>
              <a:ext uri="{FF2B5EF4-FFF2-40B4-BE49-F238E27FC236}">
                <a16:creationId xmlns:a16="http://schemas.microsoft.com/office/drawing/2014/main" id="{13CFB1C9-9406-0B43-9B9B-D21615C38BCB}"/>
              </a:ext>
            </a:extLst>
          </p:cNvPr>
          <p:cNvPicPr>
            <a:picLocks noChangeAspect="1"/>
          </p:cNvPicPr>
          <p:nvPr userDrawn="1"/>
        </p:nvPicPr>
        <p:blipFill>
          <a:blip r:embed="rId18" cstate="print">
            <a:extLst>
              <a:ext uri="{28A0092B-C50C-407E-A947-70E740481C1C}">
                <a14:useLocalDpi xmlns:a14="http://schemas.microsoft.com/office/drawing/2010/main" val="0"/>
              </a:ext>
            </a:extLst>
          </a:blip>
          <a:srcRect/>
          <a:stretch/>
        </p:blipFill>
        <p:spPr>
          <a:xfrm>
            <a:off x="0" y="-4156"/>
            <a:ext cx="12190413" cy="50740"/>
          </a:xfrm>
          <a:prstGeom prst="rect">
            <a:avLst/>
          </a:prstGeom>
        </p:spPr>
      </p:pic>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71" r:id="rId1"/>
    <p:sldLayoutId id="2147483664" r:id="rId2"/>
    <p:sldLayoutId id="2147483677" r:id="rId3"/>
    <p:sldLayoutId id="2147483672" r:id="rId4"/>
    <p:sldLayoutId id="2147483673" r:id="rId5"/>
    <p:sldLayoutId id="2147483676" r:id="rId6"/>
    <p:sldLayoutId id="2147483666" r:id="rId7"/>
    <p:sldLayoutId id="2147483663" r:id="rId8"/>
    <p:sldLayoutId id="2147483667" r:id="rId9"/>
    <p:sldLayoutId id="2147483679" r:id="rId10"/>
    <p:sldLayoutId id="2147483668" r:id="rId11"/>
    <p:sldLayoutId id="2147483669" r:id="rId12"/>
    <p:sldLayoutId id="2147483680" r:id="rId13"/>
    <p:sldLayoutId id="2147483681" r:id="rId14"/>
  </p:sldLayoutIdLst>
  <p:hf hdr="0" dt="0"/>
  <p:txStyles>
    <p:titleStyle>
      <a:lvl1pPr algn="l" rtl="0" eaLnBrk="1" fontAlgn="base" hangingPunct="1">
        <a:spcBef>
          <a:spcPct val="0"/>
        </a:spcBef>
        <a:spcAft>
          <a:spcPct val="0"/>
        </a:spcAft>
        <a:defRPr sz="3000" b="1">
          <a:solidFill>
            <a:srgbClr val="000000"/>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1pPr>
      <a:lvl2pPr marL="414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2pPr>
      <a:lvl3pPr marL="6156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3pPr>
      <a:lvl4pPr marL="828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4pPr>
      <a:lvl5pPr marL="1026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5pPr>
      <a:lvl6pPr marL="1026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8.w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A27709-8D5C-B347-8E92-24D3A6DDA0A0}"/>
              </a:ext>
            </a:extLst>
          </p:cNvPr>
          <p:cNvSpPr>
            <a:spLocks noGrp="1"/>
          </p:cNvSpPr>
          <p:nvPr>
            <p:ph type="subTitle" idx="1"/>
          </p:nvPr>
        </p:nvSpPr>
        <p:spPr/>
        <p:txBody>
          <a:bodyPr/>
          <a:lstStyle/>
          <a:p>
            <a:endParaRPr lang="en-GB" dirty="0"/>
          </a:p>
        </p:txBody>
      </p:sp>
      <p:sp>
        <p:nvSpPr>
          <p:cNvPr id="4" name="Footer Placeholder 3">
            <a:extLst>
              <a:ext uri="{FF2B5EF4-FFF2-40B4-BE49-F238E27FC236}">
                <a16:creationId xmlns:a16="http://schemas.microsoft.com/office/drawing/2014/main" id="{84AE0CB4-4C39-A54A-A0DF-1EA47C5A9BF3}"/>
              </a:ext>
            </a:extLst>
          </p:cNvPr>
          <p:cNvSpPr>
            <a:spLocks noGrp="1"/>
          </p:cNvSpPr>
          <p:nvPr>
            <p:ph type="ftr" sz="quarter" idx="16"/>
          </p:nvPr>
        </p:nvSpPr>
        <p:spPr/>
        <p:txBody>
          <a:bodyPr/>
          <a:lstStyle/>
          <a:p>
            <a:endParaRPr lang="en-GB" dirty="0"/>
          </a:p>
        </p:txBody>
      </p:sp>
      <p:sp>
        <p:nvSpPr>
          <p:cNvPr id="5" name="Slide Number Placeholder 4">
            <a:extLst>
              <a:ext uri="{FF2B5EF4-FFF2-40B4-BE49-F238E27FC236}">
                <a16:creationId xmlns:a16="http://schemas.microsoft.com/office/drawing/2014/main" id="{CFE13E90-BDF3-5845-AE48-123B925E5F76}"/>
              </a:ext>
            </a:extLst>
          </p:cNvPr>
          <p:cNvSpPr>
            <a:spLocks noGrp="1"/>
          </p:cNvSpPr>
          <p:nvPr>
            <p:ph type="sldNum" sz="quarter" idx="17"/>
          </p:nvPr>
        </p:nvSpPr>
        <p:spPr/>
        <p:txBody>
          <a:bodyPr/>
          <a:lstStyle/>
          <a:p>
            <a:fld id="{103EA872-A674-449B-A120-B97244F8E91D}" type="slidenum">
              <a:rPr lang="en-GB" smtClean="0"/>
              <a:pPr/>
              <a:t>1</a:t>
            </a:fld>
            <a:endParaRPr lang="en-GB" dirty="0"/>
          </a:p>
        </p:txBody>
      </p:sp>
      <p:sp>
        <p:nvSpPr>
          <p:cNvPr id="6" name="Title 5"/>
          <p:cNvSpPr>
            <a:spLocks noGrp="1"/>
          </p:cNvSpPr>
          <p:nvPr>
            <p:ph type="ctrTitle"/>
          </p:nvPr>
        </p:nvSpPr>
        <p:spPr/>
        <p:txBody>
          <a:bodyPr/>
          <a:lstStyle/>
          <a:p>
            <a:endParaRPr lang="en-GB"/>
          </a:p>
        </p:txBody>
      </p:sp>
      <p:pic>
        <p:nvPicPr>
          <p:cNvPr id="7" name="Picture 6"/>
          <p:cNvPicPr>
            <a:picLocks noChangeAspect="1"/>
          </p:cNvPicPr>
          <p:nvPr/>
        </p:nvPicPr>
        <p:blipFill rotWithShape="1">
          <a:blip r:embed="rId2"/>
          <a:srcRect t="12246" r="577" b="-340"/>
          <a:stretch/>
        </p:blipFill>
        <p:spPr>
          <a:xfrm>
            <a:off x="-25473" y="-32613"/>
            <a:ext cx="12215604" cy="6930875"/>
          </a:xfrm>
          <a:prstGeom prst="rect">
            <a:avLst/>
          </a:prstGeom>
        </p:spPr>
      </p:pic>
    </p:spTree>
    <p:extLst>
      <p:ext uri="{BB962C8B-B14F-4D97-AF65-F5344CB8AC3E}">
        <p14:creationId xmlns:p14="http://schemas.microsoft.com/office/powerpoint/2010/main" val="1870844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726" y="548680"/>
            <a:ext cx="10225136" cy="513195"/>
          </a:xfrm>
        </p:spPr>
        <p:txBody>
          <a:bodyPr/>
          <a:lstStyle/>
          <a:p>
            <a:r>
              <a:rPr lang="en-GB" dirty="0"/>
              <a:t>Can we think of some uncertain phenomena in wind energy?</a:t>
            </a:r>
          </a:p>
        </p:txBody>
      </p:sp>
      <p:sp>
        <p:nvSpPr>
          <p:cNvPr id="3" name="Content Placeholder 2"/>
          <p:cNvSpPr>
            <a:spLocks noGrp="1"/>
          </p:cNvSpPr>
          <p:nvPr>
            <p:ph idx="1"/>
          </p:nvPr>
        </p:nvSpPr>
        <p:spPr/>
        <p:txBody>
          <a:bodyPr/>
          <a:lstStyle/>
          <a:p>
            <a:r>
              <a:rPr lang="en-GB" dirty="0"/>
              <a:t>Plenary discussion</a:t>
            </a:r>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03EA872-A674-449B-A120-B97244F8E91D}" type="slidenum">
              <a:rPr lang="en-GB" smtClean="0"/>
              <a:pPr/>
              <a:t>10</a:t>
            </a:fld>
            <a:endParaRPr lang="en-GB" dirty="0"/>
          </a:p>
        </p:txBody>
      </p:sp>
    </p:spTree>
    <p:extLst>
      <p:ext uri="{BB962C8B-B14F-4D97-AF65-F5344CB8AC3E}">
        <p14:creationId xmlns:p14="http://schemas.microsoft.com/office/powerpoint/2010/main" val="1920352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extreme design wind speed</a:t>
            </a:r>
          </a:p>
        </p:txBody>
      </p:sp>
      <p:sp>
        <p:nvSpPr>
          <p:cNvPr id="3" name="Content Placeholder 2"/>
          <p:cNvSpPr>
            <a:spLocks noGrp="1"/>
          </p:cNvSpPr>
          <p:nvPr>
            <p:ph idx="1"/>
          </p:nvPr>
        </p:nvSpPr>
        <p:spPr/>
        <p:txBody>
          <a:bodyPr/>
          <a:lstStyle/>
          <a:p>
            <a:r>
              <a:rPr lang="en-GB" dirty="0"/>
              <a:t>What is the maximum sustained wind speed that the turbine will experience during its lifetime?</a:t>
            </a:r>
          </a:p>
        </p:txBody>
      </p:sp>
      <p:sp>
        <p:nvSpPr>
          <p:cNvPr id="4" name="Slide Number Placeholder 3"/>
          <p:cNvSpPr>
            <a:spLocks noGrp="1"/>
          </p:cNvSpPr>
          <p:nvPr>
            <p:ph type="sldNum" sz="quarter" idx="12"/>
          </p:nvPr>
        </p:nvSpPr>
        <p:spPr/>
        <p:txBody>
          <a:bodyPr/>
          <a:lstStyle/>
          <a:p>
            <a:fld id="{103EA872-A674-449B-A120-B97244F8E91D}" type="slidenum">
              <a:rPr lang="en-GB" smtClean="0"/>
              <a:pPr/>
              <a:t>11</a:t>
            </a:fld>
            <a:endParaRPr lang="en-GB" dirty="0"/>
          </a:p>
        </p:txBody>
      </p:sp>
      <p:pic>
        <p:nvPicPr>
          <p:cNvPr id="2050" name="Picture 2" descr="https://www.dmi.dk/uploads/pics/decemberorkan_640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618" y="2348880"/>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31310" y="2266919"/>
            <a:ext cx="5040560" cy="1077218"/>
          </a:xfrm>
          <a:prstGeom prst="rect">
            <a:avLst/>
          </a:prstGeom>
          <a:noFill/>
        </p:spPr>
        <p:txBody>
          <a:bodyPr wrap="square" rtlCol="0">
            <a:spAutoFit/>
          </a:bodyPr>
          <a:lstStyle/>
          <a:p>
            <a:r>
              <a:rPr lang="en-GB" dirty="0"/>
              <a:t>IEC Class 1A: 50m/s</a:t>
            </a:r>
          </a:p>
          <a:p>
            <a:endParaRPr lang="en-GB" dirty="0"/>
          </a:p>
          <a:p>
            <a:r>
              <a:rPr lang="en-GB" dirty="0"/>
              <a:t>The “December hurricane” from 1999: 38m/s</a:t>
            </a:r>
          </a:p>
        </p:txBody>
      </p:sp>
    </p:spTree>
    <p:extLst>
      <p:ext uri="{BB962C8B-B14F-4D97-AF65-F5344CB8AC3E}">
        <p14:creationId xmlns:p14="http://schemas.microsoft.com/office/powerpoint/2010/main" val="4108041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elements, combined</a:t>
            </a:r>
          </a:p>
        </p:txBody>
      </p:sp>
      <p:sp>
        <p:nvSpPr>
          <p:cNvPr id="3" name="Content Placeholder 2"/>
          <p:cNvSpPr>
            <a:spLocks noGrp="1"/>
          </p:cNvSpPr>
          <p:nvPr>
            <p:ph idx="1"/>
          </p:nvPr>
        </p:nvSpPr>
        <p:spPr/>
        <p:txBody>
          <a:bodyPr/>
          <a:lstStyle/>
          <a:p>
            <a:r>
              <a:rPr lang="en-GB" dirty="0"/>
              <a:t>The relation between wind and waves and its effect on turbine design</a:t>
            </a:r>
          </a:p>
        </p:txBody>
      </p:sp>
      <p:sp>
        <p:nvSpPr>
          <p:cNvPr id="4" name="Slide Number Placeholder 3"/>
          <p:cNvSpPr>
            <a:spLocks noGrp="1"/>
          </p:cNvSpPr>
          <p:nvPr>
            <p:ph type="sldNum" sz="quarter" idx="12"/>
          </p:nvPr>
        </p:nvSpPr>
        <p:spPr/>
        <p:txBody>
          <a:bodyPr/>
          <a:lstStyle/>
          <a:p>
            <a:fld id="{103EA872-A674-449B-A120-B97244F8E91D}" type="slidenum">
              <a:rPr lang="en-GB" smtClean="0"/>
              <a:pPr/>
              <a:t>12</a:t>
            </a:fld>
            <a:endParaRPr lang="en-GB" dirty="0"/>
          </a:p>
        </p:txBody>
      </p:sp>
      <p:pic>
        <p:nvPicPr>
          <p:cNvPr id="6146" name="Picture 2" descr="http://i.dailymail.co.uk/i/pix/2016/04/06/08/32DBB1FB00000578-0-image-a-20_14599280049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98" y="2060848"/>
            <a:ext cx="4866694" cy="3242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rjiw\Documents\DTU PhD\for kaist presentation\joint dist 2d.jpg"/>
          <p:cNvPicPr>
            <a:picLocks noChangeAspect="1" noChangeArrowheads="1"/>
          </p:cNvPicPr>
          <p:nvPr/>
        </p:nvPicPr>
        <p:blipFill>
          <a:blip r:embed="rId3">
            <a:extLst>
              <a:ext uri="{28A0092B-C50C-407E-A947-70E740481C1C}">
                <a14:useLocalDpi xmlns:a14="http://schemas.microsoft.com/office/drawing/2010/main" val="0"/>
              </a:ext>
            </a:extLst>
          </a:blip>
          <a:srcRect l="7867" r="5852"/>
          <a:stretch>
            <a:fillRect/>
          </a:stretch>
        </p:blipFill>
        <p:spPr bwMode="auto">
          <a:xfrm>
            <a:off x="5735166" y="2371898"/>
            <a:ext cx="6035309" cy="292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9120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Turbulence</a:t>
            </a:r>
          </a:p>
        </p:txBody>
      </p:sp>
      <p:sp>
        <p:nvSpPr>
          <p:cNvPr id="3" name="Content Placeholder 2"/>
          <p:cNvSpPr>
            <a:spLocks noGrp="1"/>
          </p:cNvSpPr>
          <p:nvPr>
            <p:ph idx="1"/>
          </p:nvPr>
        </p:nvSpPr>
        <p:spPr/>
        <p:txBody>
          <a:bodyPr/>
          <a:lstStyle/>
          <a:p>
            <a:r>
              <a:rPr lang="en-GB" dirty="0"/>
              <a:t>Turbulence is random by definition – and we need to take it into account when calculating loads and power output. </a:t>
            </a:r>
          </a:p>
          <a:p>
            <a:endParaRPr lang="en-GB" dirty="0"/>
          </a:p>
          <a:p>
            <a:r>
              <a:rPr lang="en-GB" dirty="0"/>
              <a:t>How do we generate</a:t>
            </a:r>
            <a:br>
              <a:rPr lang="en-GB" dirty="0"/>
            </a:br>
            <a:r>
              <a:rPr lang="en-GB" dirty="0"/>
              <a:t>turbulence fields for our models?</a:t>
            </a:r>
          </a:p>
        </p:txBody>
      </p:sp>
      <p:sp>
        <p:nvSpPr>
          <p:cNvPr id="4" name="Slide Number Placeholder 3"/>
          <p:cNvSpPr>
            <a:spLocks noGrp="1"/>
          </p:cNvSpPr>
          <p:nvPr>
            <p:ph type="sldNum" sz="quarter" idx="12"/>
          </p:nvPr>
        </p:nvSpPr>
        <p:spPr/>
        <p:txBody>
          <a:bodyPr/>
          <a:lstStyle/>
          <a:p>
            <a:fld id="{103EA872-A674-449B-A120-B97244F8E91D}" type="slidenum">
              <a:rPr lang="en-GB" smtClean="0"/>
              <a:pPr/>
              <a:t>13</a:t>
            </a:fld>
            <a:endParaRPr lang="en-GB" dirty="0"/>
          </a:p>
        </p:txBody>
      </p:sp>
      <p:pic>
        <p:nvPicPr>
          <p:cNvPr id="6" name="TurbulenceBox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55146" y="1711180"/>
            <a:ext cx="6408712" cy="4814164"/>
          </a:xfrm>
          <a:prstGeom prst="rect">
            <a:avLst/>
          </a:prstGeom>
        </p:spPr>
      </p:pic>
      <p:sp>
        <p:nvSpPr>
          <p:cNvPr id="7" name="TextBox 6"/>
          <p:cNvSpPr txBox="1"/>
          <p:nvPr/>
        </p:nvSpPr>
        <p:spPr>
          <a:xfrm>
            <a:off x="190550" y="5229200"/>
            <a:ext cx="5436604" cy="1292662"/>
          </a:xfrm>
          <a:prstGeom prst="rect">
            <a:avLst/>
          </a:prstGeom>
          <a:noFill/>
        </p:spPr>
        <p:txBody>
          <a:bodyPr wrap="square" rtlCol="0">
            <a:spAutoFit/>
          </a:bodyPr>
          <a:lstStyle/>
          <a:p>
            <a:r>
              <a:rPr lang="en-GB" sz="1400" i="1" dirty="0"/>
              <a:t>“When I meet God, I am going to ask him two questions: </a:t>
            </a:r>
            <a:br>
              <a:rPr lang="en-GB" sz="1400" i="1" dirty="0"/>
            </a:br>
            <a:r>
              <a:rPr lang="en-GB" sz="1400" i="1" dirty="0"/>
              <a:t>Why relativity? And why turbulence? </a:t>
            </a:r>
            <a:br>
              <a:rPr lang="en-GB" sz="1400" i="1" dirty="0"/>
            </a:br>
            <a:r>
              <a:rPr lang="en-GB" sz="1400" i="1" dirty="0"/>
              <a:t>I really believe he will have an answer for the first." </a:t>
            </a:r>
          </a:p>
          <a:p>
            <a:endParaRPr lang="en-GB" sz="1000" i="1" dirty="0"/>
          </a:p>
          <a:p>
            <a:r>
              <a:rPr lang="en-GB" sz="1400" i="1" dirty="0"/>
              <a:t>Werner Heisenberg</a:t>
            </a:r>
          </a:p>
        </p:txBody>
      </p:sp>
    </p:spTree>
    <p:extLst>
      <p:ext uri="{BB962C8B-B14F-4D97-AF65-F5344CB8AC3E}">
        <p14:creationId xmlns:p14="http://schemas.microsoft.com/office/powerpoint/2010/main" val="15814456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 velocity spectra</a:t>
            </a:r>
          </a:p>
        </p:txBody>
      </p:sp>
      <p:sp>
        <p:nvSpPr>
          <p:cNvPr id="3" name="Content Placeholder 2"/>
          <p:cNvSpPr>
            <a:spLocks noGrp="1"/>
          </p:cNvSpPr>
          <p:nvPr>
            <p:ph idx="1"/>
          </p:nvPr>
        </p:nvSpPr>
        <p:spPr/>
        <p:txBody>
          <a:bodyPr/>
          <a:lstStyle/>
          <a:p>
            <a:r>
              <a:rPr lang="en-GB" dirty="0"/>
              <a:t>Power spectrum = statistical </a:t>
            </a:r>
            <a:br>
              <a:rPr lang="en-GB" dirty="0"/>
            </a:br>
            <a:r>
              <a:rPr lang="en-GB" dirty="0"/>
              <a:t>description of the time series:  </a:t>
            </a:r>
            <a:br>
              <a:rPr lang="en-GB" dirty="0"/>
            </a:br>
            <a:r>
              <a:rPr lang="en-GB" i="1" dirty="0"/>
              <a:t>variance,</a:t>
            </a:r>
            <a:r>
              <a:rPr lang="en-GB" dirty="0"/>
              <a:t> in frequency domain</a:t>
            </a:r>
          </a:p>
        </p:txBody>
      </p:sp>
      <p:sp>
        <p:nvSpPr>
          <p:cNvPr id="4" name="Slide Number Placeholder 3"/>
          <p:cNvSpPr>
            <a:spLocks noGrp="1"/>
          </p:cNvSpPr>
          <p:nvPr>
            <p:ph type="sldNum" sz="quarter" idx="12"/>
          </p:nvPr>
        </p:nvSpPr>
        <p:spPr/>
        <p:txBody>
          <a:bodyPr/>
          <a:lstStyle/>
          <a:p>
            <a:fld id="{103EA872-A674-449B-A120-B97244F8E91D}" type="slidenum">
              <a:rPr lang="en-GB" smtClean="0"/>
              <a:pPr/>
              <a:t>14</a:t>
            </a:fld>
            <a:endParaRPr lang="en-GB" dirty="0"/>
          </a:p>
        </p:txBody>
      </p:sp>
      <p:pic>
        <p:nvPicPr>
          <p:cNvPr id="1026" name="Picture 2" descr="D:\Courses\Course_Probabilistic_Methods_in_Wind_Engineering\Exercises\KaimalSpectrumExamp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7844" y="188640"/>
            <a:ext cx="4315977" cy="323698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Courses\Course_Probabilistic_Methods_in_Wind_Engineering\Exercises\KaimalSpectrumExampleYlinearNormaliz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319" y="2564904"/>
            <a:ext cx="5675867" cy="42568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Courses\Course_Probabilistic_Methods_in_Wind_Engineering\Exercises\KaimalSpectrumExampleYnormaliz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7844" y="3465004"/>
            <a:ext cx="4315977" cy="323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774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Electrical power output</a:t>
            </a:r>
          </a:p>
        </p:txBody>
      </p:sp>
      <p:sp>
        <p:nvSpPr>
          <p:cNvPr id="3" name="Content Placeholder 2"/>
          <p:cNvSpPr>
            <a:spLocks noGrp="1"/>
          </p:cNvSpPr>
          <p:nvPr>
            <p:ph idx="1"/>
          </p:nvPr>
        </p:nvSpPr>
        <p:spPr/>
        <p:txBody>
          <a:bodyPr/>
          <a:lstStyle/>
          <a:p>
            <a:r>
              <a:rPr lang="en-GB" dirty="0"/>
              <a:t>Uncertain due to many reasons; for example: </a:t>
            </a:r>
            <a:br>
              <a:rPr lang="en-GB" dirty="0"/>
            </a:br>
            <a:r>
              <a:rPr lang="en-GB" dirty="0"/>
              <a:t>   turbulence, aerodynamic coefficients, yaw mis-alignment, site assessment</a:t>
            </a:r>
          </a:p>
          <a:p>
            <a:r>
              <a:rPr lang="en-GB" dirty="0"/>
              <a:t>1% under-prediction of power production is 1% less income (financial risk)!</a:t>
            </a:r>
          </a:p>
          <a:p>
            <a:pPr lvl="4"/>
            <a:r>
              <a:rPr lang="en-GB" dirty="0"/>
              <a:t>reducing uncertainty also has cost (research, improved obs./materials, etc.)</a:t>
            </a:r>
          </a:p>
        </p:txBody>
      </p:sp>
      <p:sp>
        <p:nvSpPr>
          <p:cNvPr id="4" name="Slide Number Placeholder 3"/>
          <p:cNvSpPr>
            <a:spLocks noGrp="1"/>
          </p:cNvSpPr>
          <p:nvPr>
            <p:ph type="sldNum" sz="quarter" idx="12"/>
          </p:nvPr>
        </p:nvSpPr>
        <p:spPr/>
        <p:txBody>
          <a:bodyPr/>
          <a:lstStyle/>
          <a:p>
            <a:fld id="{103EA872-A674-449B-A120-B97244F8E91D}" type="slidenum">
              <a:rPr lang="en-GB" smtClean="0"/>
              <a:pPr/>
              <a:t>15</a:t>
            </a:fld>
            <a:endParaRPr lang="en-GB"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06" y="2600908"/>
            <a:ext cx="10572750" cy="372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3471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Materials</a:t>
            </a:r>
          </a:p>
        </p:txBody>
      </p:sp>
      <p:sp>
        <p:nvSpPr>
          <p:cNvPr id="3" name="Content Placeholder 2"/>
          <p:cNvSpPr>
            <a:spLocks noGrp="1"/>
          </p:cNvSpPr>
          <p:nvPr>
            <p:ph idx="1"/>
          </p:nvPr>
        </p:nvSpPr>
        <p:spPr/>
        <p:txBody>
          <a:bodyPr/>
          <a:lstStyle/>
          <a:p>
            <a:r>
              <a:rPr lang="en-GB" dirty="0"/>
              <a:t>Do we know exactly how strong the material is?</a:t>
            </a:r>
          </a:p>
        </p:txBody>
      </p:sp>
      <p:sp>
        <p:nvSpPr>
          <p:cNvPr id="4" name="Slide Number Placeholder 3"/>
          <p:cNvSpPr>
            <a:spLocks noGrp="1"/>
          </p:cNvSpPr>
          <p:nvPr>
            <p:ph type="sldNum" sz="quarter" idx="12"/>
          </p:nvPr>
        </p:nvSpPr>
        <p:spPr/>
        <p:txBody>
          <a:bodyPr/>
          <a:lstStyle/>
          <a:p>
            <a:fld id="{103EA872-A674-449B-A120-B97244F8E91D}" type="slidenum">
              <a:rPr lang="en-GB" smtClean="0"/>
              <a:pPr/>
              <a:t>16</a:t>
            </a:fld>
            <a:endParaRPr lang="en-GB" dirty="0"/>
          </a:p>
        </p:txBody>
      </p:sp>
      <p:pic>
        <p:nvPicPr>
          <p:cNvPr id="3074" name="Picture 2" descr="D:\Reliability_Modeling_PhD\Monograph\Chapter3_CompositesBehaviour\BalsaRawTestData_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98" y="1952836"/>
            <a:ext cx="9400088" cy="421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768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Operation &amp; Maintenance</a:t>
            </a:r>
          </a:p>
        </p:txBody>
      </p:sp>
      <p:sp>
        <p:nvSpPr>
          <p:cNvPr id="3" name="Content Placeholder 2"/>
          <p:cNvSpPr>
            <a:spLocks noGrp="1"/>
          </p:cNvSpPr>
          <p:nvPr>
            <p:ph idx="1"/>
          </p:nvPr>
        </p:nvSpPr>
        <p:spPr/>
        <p:txBody>
          <a:bodyPr/>
          <a:lstStyle/>
          <a:p>
            <a:r>
              <a:rPr lang="en-GB" dirty="0"/>
              <a:t>Are really all failures predicted by our models? Do they happen when expected?</a:t>
            </a:r>
          </a:p>
        </p:txBody>
      </p:sp>
      <p:sp>
        <p:nvSpPr>
          <p:cNvPr id="4" name="Slide Number Placeholder 3"/>
          <p:cNvSpPr>
            <a:spLocks noGrp="1"/>
          </p:cNvSpPr>
          <p:nvPr>
            <p:ph type="sldNum" sz="quarter" idx="12"/>
          </p:nvPr>
        </p:nvSpPr>
        <p:spPr/>
        <p:txBody>
          <a:bodyPr/>
          <a:lstStyle/>
          <a:p>
            <a:fld id="{103EA872-A674-449B-A120-B97244F8E91D}" type="slidenum">
              <a:rPr lang="en-GB" smtClean="0"/>
              <a:pPr/>
              <a:t>17</a:t>
            </a:fld>
            <a:endParaRPr lang="en-GB" dirty="0"/>
          </a:p>
        </p:txBody>
      </p:sp>
      <p:pic>
        <p:nvPicPr>
          <p:cNvPr id="6" name="Picture 3" descr="D:\Msc_Studies_DTU\Semester4\Risk\Availability_Losses\Pics\Icing.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5586" y="2086659"/>
            <a:ext cx="2479684" cy="42623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hart 6"/>
          <p:cNvGraphicFramePr>
            <a:graphicFrameLocks/>
          </p:cNvGraphicFramePr>
          <p:nvPr/>
        </p:nvGraphicFramePr>
        <p:xfrm>
          <a:off x="46534" y="2202539"/>
          <a:ext cx="4622490" cy="40306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nvGraphicFramePr>
        <p:xfrm>
          <a:off x="4655046" y="2173625"/>
          <a:ext cx="4536504" cy="40884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83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UQ space</a:t>
            </a:r>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103EA872-A674-449B-A120-B97244F8E91D}" type="slidenum">
              <a:rPr lang="en-GB" smtClean="0"/>
              <a:pPr/>
              <a:t>18</a:t>
            </a:fld>
            <a:endParaRPr lang="en-GB" dirty="0"/>
          </a:p>
        </p:txBody>
      </p:sp>
      <p:sp>
        <p:nvSpPr>
          <p:cNvPr id="6" name="Rectangle 5"/>
          <p:cNvSpPr/>
          <p:nvPr/>
        </p:nvSpPr>
        <p:spPr bwMode="auto">
          <a:xfrm>
            <a:off x="550590" y="2603884"/>
            <a:ext cx="2520280" cy="1905236"/>
          </a:xfrm>
          <a:prstGeom prst="rect">
            <a:avLst/>
          </a:prstGeom>
          <a:solidFill>
            <a:srgbClr val="36798E"/>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GB" sz="1600" b="0" i="0" u="none" strike="noStrike" cap="none" normalizeH="0" baseline="0" dirty="0">
                <a:ln>
                  <a:noFill/>
                </a:ln>
                <a:solidFill>
                  <a:schemeClr val="bg1"/>
                </a:solidFill>
                <a:effectLst/>
                <a:latin typeface="+mn-lt"/>
                <a:ea typeface="ＭＳ Ｐゴシック" pitchFamily="-80" charset="-128"/>
              </a:rPr>
              <a:t>Problem formulation</a:t>
            </a:r>
            <a:endParaRPr lang="en-GB" dirty="0">
              <a:solidFill>
                <a:schemeClr val="bg1"/>
              </a:solidFill>
              <a:latin typeface="+mn-lt"/>
            </a:endParaRPr>
          </a:p>
        </p:txBody>
      </p:sp>
      <p:sp>
        <p:nvSpPr>
          <p:cNvPr id="9" name="Rectangle 8"/>
          <p:cNvSpPr/>
          <p:nvPr/>
        </p:nvSpPr>
        <p:spPr bwMode="auto">
          <a:xfrm>
            <a:off x="1828850" y="3138271"/>
            <a:ext cx="1179748"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Variables</a:t>
            </a:r>
          </a:p>
        </p:txBody>
      </p:sp>
      <p:sp>
        <p:nvSpPr>
          <p:cNvPr id="10" name="Rectangle 9"/>
          <p:cNvSpPr/>
          <p:nvPr/>
        </p:nvSpPr>
        <p:spPr bwMode="auto">
          <a:xfrm>
            <a:off x="1827216" y="3699080"/>
            <a:ext cx="1181382"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Load cases</a:t>
            </a:r>
          </a:p>
        </p:txBody>
      </p:sp>
      <p:sp>
        <p:nvSpPr>
          <p:cNvPr id="11" name="Rectangle 10"/>
          <p:cNvSpPr/>
          <p:nvPr/>
        </p:nvSpPr>
        <p:spPr bwMode="auto">
          <a:xfrm>
            <a:off x="599846" y="3696451"/>
            <a:ext cx="1179748"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Limit states</a:t>
            </a:r>
          </a:p>
        </p:txBody>
      </p:sp>
      <p:sp>
        <p:nvSpPr>
          <p:cNvPr id="12" name="Rectangle 11"/>
          <p:cNvSpPr/>
          <p:nvPr/>
        </p:nvSpPr>
        <p:spPr bwMode="auto">
          <a:xfrm>
            <a:off x="599846" y="3138271"/>
            <a:ext cx="1179748"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Scope &amp; objectives</a:t>
            </a:r>
          </a:p>
        </p:txBody>
      </p:sp>
      <p:sp>
        <p:nvSpPr>
          <p:cNvPr id="13" name="Rectangle 12"/>
          <p:cNvSpPr/>
          <p:nvPr/>
        </p:nvSpPr>
        <p:spPr bwMode="auto">
          <a:xfrm>
            <a:off x="3624804" y="2603885"/>
            <a:ext cx="3649334" cy="1905235"/>
          </a:xfrm>
          <a:prstGeom prst="rect">
            <a:avLst/>
          </a:prstGeom>
          <a:solidFill>
            <a:srgbClr val="36798E"/>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GB" sz="1600" b="0" i="0" u="none" strike="noStrike" cap="none" normalizeH="0" baseline="0" dirty="0">
                <a:ln>
                  <a:noFill/>
                </a:ln>
                <a:solidFill>
                  <a:schemeClr val="bg1"/>
                </a:solidFill>
                <a:effectLst/>
                <a:latin typeface="+mn-lt"/>
                <a:ea typeface="ＭＳ Ｐゴシック" pitchFamily="-80" charset="-128"/>
              </a:rPr>
              <a:t>Probabilistic characterization</a:t>
            </a:r>
          </a:p>
        </p:txBody>
      </p:sp>
      <p:sp>
        <p:nvSpPr>
          <p:cNvPr id="14" name="Rectangle 13"/>
          <p:cNvSpPr/>
          <p:nvPr/>
        </p:nvSpPr>
        <p:spPr bwMode="auto">
          <a:xfrm>
            <a:off x="5191096" y="2969280"/>
            <a:ext cx="2011034"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Model uncertainty quantification</a:t>
            </a:r>
          </a:p>
        </p:txBody>
      </p:sp>
      <p:sp>
        <p:nvSpPr>
          <p:cNvPr id="15" name="Rectangle 14"/>
          <p:cNvSpPr/>
          <p:nvPr/>
        </p:nvSpPr>
        <p:spPr bwMode="auto">
          <a:xfrm>
            <a:off x="5189462" y="3463598"/>
            <a:ext cx="2012668"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Measurement </a:t>
            </a:r>
            <a:r>
              <a:rPr lang="en-GB" sz="1400" dirty="0" err="1">
                <a:solidFill>
                  <a:schemeClr val="bg1"/>
                </a:solidFill>
                <a:latin typeface="+mn-lt"/>
              </a:rPr>
              <a:t>unc</a:t>
            </a:r>
            <a:r>
              <a:rPr lang="en-GB" sz="1400" dirty="0">
                <a:solidFill>
                  <a:schemeClr val="bg1"/>
                </a:solidFill>
                <a:latin typeface="+mn-lt"/>
              </a:rPr>
              <a:t>. quantification</a:t>
            </a:r>
          </a:p>
        </p:txBody>
      </p:sp>
      <p:sp>
        <p:nvSpPr>
          <p:cNvPr id="16" name="Rectangle 15"/>
          <p:cNvSpPr/>
          <p:nvPr/>
        </p:nvSpPr>
        <p:spPr bwMode="auto">
          <a:xfrm>
            <a:off x="3673738" y="3460969"/>
            <a:ext cx="1468103"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Extreme value analysis</a:t>
            </a:r>
          </a:p>
        </p:txBody>
      </p:sp>
      <p:sp>
        <p:nvSpPr>
          <p:cNvPr id="17" name="Rectangle 16"/>
          <p:cNvSpPr/>
          <p:nvPr/>
        </p:nvSpPr>
        <p:spPr bwMode="auto">
          <a:xfrm>
            <a:off x="3673738" y="2969280"/>
            <a:ext cx="1468103"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Data analysis</a:t>
            </a:r>
          </a:p>
        </p:txBody>
      </p:sp>
      <p:sp>
        <p:nvSpPr>
          <p:cNvPr id="18" name="Rectangle 17"/>
          <p:cNvSpPr/>
          <p:nvPr/>
        </p:nvSpPr>
        <p:spPr bwMode="auto">
          <a:xfrm>
            <a:off x="5191096" y="3953778"/>
            <a:ext cx="2011034"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Uncertainty regression models</a:t>
            </a:r>
          </a:p>
        </p:txBody>
      </p:sp>
      <p:sp>
        <p:nvSpPr>
          <p:cNvPr id="19" name="Rectangle 18"/>
          <p:cNvSpPr/>
          <p:nvPr/>
        </p:nvSpPr>
        <p:spPr bwMode="auto">
          <a:xfrm>
            <a:off x="3673738" y="3953778"/>
            <a:ext cx="1468103"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Distribution fitting</a:t>
            </a:r>
          </a:p>
        </p:txBody>
      </p:sp>
      <p:sp>
        <p:nvSpPr>
          <p:cNvPr id="20" name="Rectangle 19"/>
          <p:cNvSpPr/>
          <p:nvPr/>
        </p:nvSpPr>
        <p:spPr bwMode="auto">
          <a:xfrm>
            <a:off x="7796970" y="2611842"/>
            <a:ext cx="3603754" cy="1897277"/>
          </a:xfrm>
          <a:prstGeom prst="rect">
            <a:avLst/>
          </a:prstGeom>
          <a:solidFill>
            <a:srgbClr val="36798E"/>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GB" sz="1600" b="0" i="0" u="none" strike="noStrike" cap="none" normalizeH="0" baseline="0" dirty="0">
                <a:ln>
                  <a:noFill/>
                </a:ln>
                <a:solidFill>
                  <a:schemeClr val="bg1"/>
                </a:solidFill>
                <a:effectLst/>
                <a:latin typeface="+mn-lt"/>
                <a:ea typeface="ＭＳ Ｐゴシック" pitchFamily="-80" charset="-128"/>
              </a:rPr>
              <a:t>Sampling &amp; integration</a:t>
            </a:r>
          </a:p>
        </p:txBody>
      </p:sp>
      <p:sp>
        <p:nvSpPr>
          <p:cNvPr id="21" name="Rectangle 20"/>
          <p:cNvSpPr/>
          <p:nvPr/>
        </p:nvSpPr>
        <p:spPr bwMode="auto">
          <a:xfrm>
            <a:off x="9407574" y="3138271"/>
            <a:ext cx="1921142"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Uncertainty propagation</a:t>
            </a:r>
          </a:p>
        </p:txBody>
      </p:sp>
      <p:sp>
        <p:nvSpPr>
          <p:cNvPr id="22" name="Rectangle 21"/>
          <p:cNvSpPr/>
          <p:nvPr/>
        </p:nvSpPr>
        <p:spPr bwMode="auto">
          <a:xfrm>
            <a:off x="9407574" y="3699080"/>
            <a:ext cx="1921142"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Efficient sampling techniques</a:t>
            </a:r>
          </a:p>
        </p:txBody>
      </p:sp>
      <p:sp>
        <p:nvSpPr>
          <p:cNvPr id="23" name="Rectangle 22"/>
          <p:cNvSpPr/>
          <p:nvPr/>
        </p:nvSpPr>
        <p:spPr bwMode="auto">
          <a:xfrm>
            <a:off x="7889593" y="3696451"/>
            <a:ext cx="1468103"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Surrogate models</a:t>
            </a:r>
          </a:p>
        </p:txBody>
      </p:sp>
      <p:sp>
        <p:nvSpPr>
          <p:cNvPr id="24" name="Rectangle 23"/>
          <p:cNvSpPr/>
          <p:nvPr/>
        </p:nvSpPr>
        <p:spPr bwMode="auto">
          <a:xfrm>
            <a:off x="7889593" y="3138271"/>
            <a:ext cx="1468103" cy="450000"/>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Reliability methods</a:t>
            </a:r>
          </a:p>
        </p:txBody>
      </p:sp>
      <p:sp>
        <p:nvSpPr>
          <p:cNvPr id="27" name="Rectangle 26"/>
          <p:cNvSpPr/>
          <p:nvPr/>
        </p:nvSpPr>
        <p:spPr bwMode="auto">
          <a:xfrm>
            <a:off x="550590" y="5477280"/>
            <a:ext cx="10873208" cy="854511"/>
          </a:xfrm>
          <a:prstGeom prst="rect">
            <a:avLst/>
          </a:prstGeom>
          <a:solidFill>
            <a:srgbClr val="36798E"/>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ts val="432"/>
              </a:spcBef>
              <a:spcAft>
                <a:spcPct val="0"/>
              </a:spcAft>
              <a:buClrTx/>
              <a:buSzTx/>
              <a:buFontTx/>
              <a:buNone/>
              <a:tabLst/>
            </a:pPr>
            <a:r>
              <a:rPr kumimoji="0" lang="en-GB" sz="1600" b="0" i="0" u="none" strike="noStrike" cap="none" normalizeH="0" baseline="0" dirty="0">
                <a:ln>
                  <a:noFill/>
                </a:ln>
                <a:solidFill>
                  <a:schemeClr val="bg1"/>
                </a:solidFill>
                <a:effectLst/>
                <a:latin typeface="+mn-lt"/>
                <a:ea typeface="ＭＳ Ｐゴシック" pitchFamily="-80" charset="-128"/>
              </a:rPr>
              <a:t>Creating insights / value</a:t>
            </a:r>
          </a:p>
        </p:txBody>
      </p:sp>
      <p:sp>
        <p:nvSpPr>
          <p:cNvPr id="28" name="Rectangle 27"/>
          <p:cNvSpPr/>
          <p:nvPr/>
        </p:nvSpPr>
        <p:spPr bwMode="auto">
          <a:xfrm>
            <a:off x="9340756" y="5507522"/>
            <a:ext cx="2011034" cy="341904"/>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Design calibration</a:t>
            </a:r>
          </a:p>
        </p:txBody>
      </p:sp>
      <p:sp>
        <p:nvSpPr>
          <p:cNvPr id="29" name="Rectangle 28"/>
          <p:cNvSpPr/>
          <p:nvPr/>
        </p:nvSpPr>
        <p:spPr bwMode="auto">
          <a:xfrm>
            <a:off x="9339122" y="5899743"/>
            <a:ext cx="2012668" cy="381731"/>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Safety factor calibration</a:t>
            </a:r>
          </a:p>
        </p:txBody>
      </p:sp>
      <p:sp>
        <p:nvSpPr>
          <p:cNvPr id="31" name="Rectangle 30"/>
          <p:cNvSpPr/>
          <p:nvPr/>
        </p:nvSpPr>
        <p:spPr bwMode="auto">
          <a:xfrm>
            <a:off x="8085248" y="5509776"/>
            <a:ext cx="1153643" cy="317481"/>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RBDO</a:t>
            </a:r>
          </a:p>
        </p:txBody>
      </p:sp>
      <p:sp>
        <p:nvSpPr>
          <p:cNvPr id="32" name="Down Arrow 31"/>
          <p:cNvSpPr/>
          <p:nvPr/>
        </p:nvSpPr>
        <p:spPr bwMode="auto">
          <a:xfrm>
            <a:off x="5234666" y="4941036"/>
            <a:ext cx="484632" cy="432048"/>
          </a:xfrm>
          <a:prstGeom prst="downArrow">
            <a:avLst/>
          </a:prstGeom>
          <a:solidFill>
            <a:srgbClr val="00206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3" name="Down Arrow 32"/>
          <p:cNvSpPr/>
          <p:nvPr/>
        </p:nvSpPr>
        <p:spPr bwMode="auto">
          <a:xfrm>
            <a:off x="9332093" y="4866154"/>
            <a:ext cx="484632" cy="432048"/>
          </a:xfrm>
          <a:prstGeom prst="downArrow">
            <a:avLst/>
          </a:prstGeom>
          <a:solidFill>
            <a:srgbClr val="00206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4" name="Down Arrow 33"/>
          <p:cNvSpPr/>
          <p:nvPr/>
        </p:nvSpPr>
        <p:spPr bwMode="auto">
          <a:xfrm rot="16200000">
            <a:off x="3127761" y="3340478"/>
            <a:ext cx="484632" cy="432048"/>
          </a:xfrm>
          <a:prstGeom prst="downArrow">
            <a:avLst/>
          </a:prstGeom>
          <a:solidFill>
            <a:srgbClr val="00206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6" name="Down Arrow 35"/>
          <p:cNvSpPr/>
          <p:nvPr/>
        </p:nvSpPr>
        <p:spPr bwMode="auto">
          <a:xfrm rot="16200000">
            <a:off x="7292094" y="3340477"/>
            <a:ext cx="484632" cy="432048"/>
          </a:xfrm>
          <a:prstGeom prst="downArrow">
            <a:avLst/>
          </a:prstGeom>
          <a:solidFill>
            <a:srgbClr val="00206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7" name="Rectangle 36"/>
          <p:cNvSpPr/>
          <p:nvPr/>
        </p:nvSpPr>
        <p:spPr bwMode="auto">
          <a:xfrm>
            <a:off x="4583038" y="5552162"/>
            <a:ext cx="2011034" cy="341904"/>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Uncertainty reduction</a:t>
            </a:r>
          </a:p>
        </p:txBody>
      </p:sp>
      <p:sp>
        <p:nvSpPr>
          <p:cNvPr id="38" name="Rectangle 37"/>
          <p:cNvSpPr/>
          <p:nvPr/>
        </p:nvSpPr>
        <p:spPr bwMode="auto">
          <a:xfrm>
            <a:off x="4443954" y="5970736"/>
            <a:ext cx="2659364" cy="341904"/>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Risk-based decision making</a:t>
            </a:r>
          </a:p>
        </p:txBody>
      </p:sp>
      <p:sp>
        <p:nvSpPr>
          <p:cNvPr id="39" name="Rectangle 38"/>
          <p:cNvSpPr/>
          <p:nvPr/>
        </p:nvSpPr>
        <p:spPr bwMode="auto">
          <a:xfrm>
            <a:off x="8085247" y="5919656"/>
            <a:ext cx="1153643" cy="361818"/>
          </a:xfrm>
          <a:prstGeom prst="rect">
            <a:avLst/>
          </a:prstGeom>
          <a:solidFill>
            <a:srgbClr val="0070C0"/>
          </a:solidFill>
          <a:ln w="28575" cap="flat" cmpd="sng" algn="ctr">
            <a:solidFill>
              <a:srgbClr val="002060"/>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r>
              <a:rPr lang="en-GB" sz="1400" dirty="0">
                <a:solidFill>
                  <a:schemeClr val="bg1"/>
                </a:solidFill>
                <a:latin typeface="+mn-lt"/>
              </a:rPr>
              <a:t>Sensitivity analysis</a:t>
            </a:r>
          </a:p>
        </p:txBody>
      </p:sp>
    </p:spTree>
    <p:extLst>
      <p:ext uri="{BB962C8B-B14F-4D97-AF65-F5344CB8AC3E}">
        <p14:creationId xmlns:p14="http://schemas.microsoft.com/office/powerpoint/2010/main" val="1688251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Reliability-based design</a:t>
            </a:r>
          </a:p>
        </p:txBody>
      </p:sp>
      <p:sp>
        <p:nvSpPr>
          <p:cNvPr id="3" name="Content Placeholder 2"/>
          <p:cNvSpPr>
            <a:spLocks noGrp="1"/>
          </p:cNvSpPr>
          <p:nvPr>
            <p:ph idx="1"/>
          </p:nvPr>
        </p:nvSpPr>
        <p:spPr/>
        <p:txBody>
          <a:bodyPr/>
          <a:lstStyle/>
          <a:p>
            <a:r>
              <a:rPr lang="en-GB" dirty="0"/>
              <a:t>Level 1: Reduce the probability of failure to an acceptable level by applying partial safety factors</a:t>
            </a:r>
          </a:p>
          <a:p>
            <a:endParaRPr lang="en-GB" dirty="0"/>
          </a:p>
          <a:p>
            <a:r>
              <a:rPr lang="en-GB" dirty="0"/>
              <a:t>Level 2: Define the design variables in terms of mean values and uncertainty (e.g. standard deviation)</a:t>
            </a:r>
          </a:p>
          <a:p>
            <a:endParaRPr lang="en-GB" dirty="0"/>
          </a:p>
          <a:p>
            <a:r>
              <a:rPr lang="en-GB" dirty="0"/>
              <a:t>Level 3: Ensure that the probability of failure does not exceed the target failure probability in any given time period.</a:t>
            </a:r>
          </a:p>
          <a:p>
            <a:endParaRPr lang="en-GB" dirty="0"/>
          </a:p>
          <a:p>
            <a:r>
              <a:rPr lang="en-GB" dirty="0"/>
              <a:t>Level 4: Calculate cost-optimal reliability based on estimation of failure frequencies and failure consequences.</a:t>
            </a:r>
          </a:p>
        </p:txBody>
      </p:sp>
      <p:sp>
        <p:nvSpPr>
          <p:cNvPr id="4" name="Slide Number Placeholder 3"/>
          <p:cNvSpPr>
            <a:spLocks noGrp="1"/>
          </p:cNvSpPr>
          <p:nvPr>
            <p:ph type="sldNum" sz="quarter" idx="12"/>
          </p:nvPr>
        </p:nvSpPr>
        <p:spPr/>
        <p:txBody>
          <a:bodyPr/>
          <a:lstStyle/>
          <a:p>
            <a:fld id="{103EA872-A674-449B-A120-B97244F8E91D}" type="slidenum">
              <a:rPr lang="en-GB" smtClean="0"/>
              <a:pPr/>
              <a:t>19</a:t>
            </a:fld>
            <a:endParaRPr lang="en-GB" dirty="0"/>
          </a:p>
        </p:txBody>
      </p:sp>
    </p:spTree>
    <p:extLst>
      <p:ext uri="{BB962C8B-B14F-4D97-AF65-F5344CB8AC3E}">
        <p14:creationId xmlns:p14="http://schemas.microsoft.com/office/powerpoint/2010/main" val="394237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t>What do we want to teach you in this course?</a:t>
            </a:r>
            <a:endParaRPr lang="en-GB" dirty="0"/>
          </a:p>
        </p:txBody>
      </p:sp>
      <p:sp>
        <p:nvSpPr>
          <p:cNvPr id="3" name="Content Placeholder 2"/>
          <p:cNvSpPr>
            <a:spLocks noGrp="1"/>
          </p:cNvSpPr>
          <p:nvPr>
            <p:ph idx="1"/>
          </p:nvPr>
        </p:nvSpPr>
        <p:spPr>
          <a:xfrm>
            <a:off x="815737" y="1268760"/>
            <a:ext cx="11135358" cy="4895850"/>
          </a:xfrm>
        </p:spPr>
        <p:txBody>
          <a:bodyPr/>
          <a:lstStyle/>
          <a:p>
            <a:pPr marL="0" indent="0">
              <a:buNone/>
            </a:pPr>
            <a:endParaRPr lang="en-GB" u="sng" dirty="0"/>
          </a:p>
          <a:p>
            <a:endParaRPr lang="en-GB" dirty="0"/>
          </a:p>
          <a:p>
            <a:r>
              <a:rPr lang="en-US" dirty="0"/>
              <a:t>We don’t expect that you are UQ experts already</a:t>
            </a:r>
          </a:p>
          <a:p>
            <a:endParaRPr lang="en-US" dirty="0"/>
          </a:p>
          <a:p>
            <a:r>
              <a:rPr lang="en-US" dirty="0"/>
              <a:t>We will give you an introduction to the family of techniques within Uncertainty Quantification and what they can be useful for</a:t>
            </a:r>
          </a:p>
          <a:p>
            <a:endParaRPr lang="en-US" dirty="0"/>
          </a:p>
          <a:p>
            <a:r>
              <a:rPr lang="en-US" dirty="0"/>
              <a:t>There will be some useful examples from wind energy and coding tutorials</a:t>
            </a:r>
          </a:p>
          <a:p>
            <a:endParaRPr lang="en-US" dirty="0"/>
          </a:p>
          <a:p>
            <a:r>
              <a:rPr lang="en-US" dirty="0"/>
              <a:t>At the end of the course, we hope you will have an overview of what are the possibilities with UQ, and have knowledge of tools and other resources you can use to make your own UQ studies.</a:t>
            </a:r>
          </a:p>
        </p:txBody>
      </p:sp>
    </p:spTree>
    <p:extLst>
      <p:ext uri="{BB962C8B-B14F-4D97-AF65-F5344CB8AC3E}">
        <p14:creationId xmlns:p14="http://schemas.microsoft.com/office/powerpoint/2010/main" val="2393798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013" name="Rectangle 61"/>
          <p:cNvSpPr>
            <a:spLocks noChangeArrowheads="1"/>
          </p:cNvSpPr>
          <p:nvPr/>
        </p:nvSpPr>
        <p:spPr bwMode="auto">
          <a:xfrm>
            <a:off x="0" y="1212850"/>
            <a:ext cx="12190413" cy="5327650"/>
          </a:xfrm>
          <a:prstGeom prst="rect">
            <a:avLst/>
          </a:prstGeom>
          <a:noFill/>
          <a:ln>
            <a:noFill/>
          </a:ln>
          <a:effectLst/>
        </p:spPr>
        <p:txBody>
          <a:bodyPr wrap="none" lIns="0" tIns="0" rIns="0" bIns="0" anchor="ctr"/>
          <a:lstStyle/>
          <a:p>
            <a:endParaRPr lang="en-GB" dirty="0"/>
          </a:p>
        </p:txBody>
      </p:sp>
      <p:sp>
        <p:nvSpPr>
          <p:cNvPr id="381954" name="Rectangle 2"/>
          <p:cNvSpPr>
            <a:spLocks noGrp="1" noChangeArrowheads="1"/>
          </p:cNvSpPr>
          <p:nvPr>
            <p:ph type="title"/>
          </p:nvPr>
        </p:nvSpPr>
        <p:spPr>
          <a:xfrm>
            <a:off x="1678656" y="304800"/>
            <a:ext cx="9495889" cy="747936"/>
          </a:xfrm>
        </p:spPr>
        <p:txBody>
          <a:bodyPr/>
          <a:lstStyle/>
          <a:p>
            <a:r>
              <a:rPr lang="en-GB" dirty="0"/>
              <a:t>Design under uncertainty</a:t>
            </a:r>
          </a:p>
        </p:txBody>
      </p:sp>
      <p:pic>
        <p:nvPicPr>
          <p:cNvPr id="3819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4351" y="3933825"/>
            <a:ext cx="3020411"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1957" name="AutoShape 5"/>
          <p:cNvSpPr>
            <a:spLocks noChangeArrowheads="1"/>
          </p:cNvSpPr>
          <p:nvPr/>
        </p:nvSpPr>
        <p:spPr bwMode="auto">
          <a:xfrm>
            <a:off x="4415291" y="1268413"/>
            <a:ext cx="1184027" cy="358775"/>
          </a:xfrm>
          <a:prstGeom prst="flowChartInputOutput">
            <a:avLst/>
          </a:prstGeom>
          <a:solidFill>
            <a:srgbClr val="96969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Defects</a:t>
            </a:r>
          </a:p>
        </p:txBody>
      </p:sp>
      <p:sp>
        <p:nvSpPr>
          <p:cNvPr id="381958" name="AutoShape 6"/>
          <p:cNvSpPr>
            <a:spLocks noChangeArrowheads="1"/>
          </p:cNvSpPr>
          <p:nvPr/>
        </p:nvSpPr>
        <p:spPr bwMode="auto">
          <a:xfrm>
            <a:off x="2195648" y="1268413"/>
            <a:ext cx="1182396" cy="358775"/>
          </a:xfrm>
          <a:prstGeom prst="flowChartInputOutput">
            <a:avLst/>
          </a:prstGeom>
          <a:solidFill>
            <a:srgbClr val="96969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Material</a:t>
            </a:r>
            <a:br>
              <a:rPr lang="en-GB" sz="1200" dirty="0">
                <a:latin typeface="Arial" charset="0"/>
              </a:rPr>
            </a:br>
            <a:r>
              <a:rPr lang="en-GB" sz="1200" dirty="0">
                <a:latin typeface="Arial" charset="0"/>
              </a:rPr>
              <a:t>properties</a:t>
            </a:r>
          </a:p>
        </p:txBody>
      </p:sp>
      <p:sp>
        <p:nvSpPr>
          <p:cNvPr id="381959" name="AutoShape 7"/>
          <p:cNvSpPr>
            <a:spLocks noChangeArrowheads="1"/>
          </p:cNvSpPr>
          <p:nvPr/>
        </p:nvSpPr>
        <p:spPr bwMode="auto">
          <a:xfrm>
            <a:off x="1086642" y="1268413"/>
            <a:ext cx="1182396" cy="358775"/>
          </a:xfrm>
          <a:prstGeom prst="flowChartInputOutput">
            <a:avLst/>
          </a:prstGeom>
          <a:solidFill>
            <a:srgbClr val="96969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Geometry</a:t>
            </a:r>
          </a:p>
        </p:txBody>
      </p:sp>
      <p:sp>
        <p:nvSpPr>
          <p:cNvPr id="381960" name="AutoShape 8"/>
          <p:cNvSpPr>
            <a:spLocks noChangeArrowheads="1"/>
          </p:cNvSpPr>
          <p:nvPr/>
        </p:nvSpPr>
        <p:spPr bwMode="auto">
          <a:xfrm>
            <a:off x="8150085" y="1263550"/>
            <a:ext cx="1257417" cy="358775"/>
          </a:xfrm>
          <a:prstGeom prst="flowChartInputOutpu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Wake effects</a:t>
            </a:r>
          </a:p>
        </p:txBody>
      </p:sp>
      <p:sp>
        <p:nvSpPr>
          <p:cNvPr id="381961" name="AutoShape 9"/>
          <p:cNvSpPr>
            <a:spLocks noChangeArrowheads="1"/>
          </p:cNvSpPr>
          <p:nvPr/>
        </p:nvSpPr>
        <p:spPr bwMode="auto">
          <a:xfrm>
            <a:off x="5894510" y="1268413"/>
            <a:ext cx="1257417" cy="358775"/>
          </a:xfrm>
          <a:prstGeom prst="flowChartInputOutpu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Controller</a:t>
            </a:r>
          </a:p>
        </p:txBody>
      </p:sp>
      <p:sp>
        <p:nvSpPr>
          <p:cNvPr id="381962" name="AutoShape 10"/>
          <p:cNvSpPr>
            <a:spLocks noChangeArrowheads="1"/>
          </p:cNvSpPr>
          <p:nvPr/>
        </p:nvSpPr>
        <p:spPr bwMode="auto">
          <a:xfrm>
            <a:off x="3304654" y="1268413"/>
            <a:ext cx="1184027" cy="358775"/>
          </a:xfrm>
          <a:prstGeom prst="flowChartInputOutput">
            <a:avLst/>
          </a:prstGeom>
          <a:solidFill>
            <a:srgbClr val="96969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Material</a:t>
            </a:r>
            <a:br>
              <a:rPr lang="en-GB" sz="1200" dirty="0">
                <a:latin typeface="Arial" charset="0"/>
              </a:rPr>
            </a:br>
            <a:r>
              <a:rPr lang="en-GB" sz="1200" dirty="0">
                <a:latin typeface="Arial" charset="0"/>
              </a:rPr>
              <a:t>strength</a:t>
            </a:r>
          </a:p>
        </p:txBody>
      </p:sp>
      <p:sp>
        <p:nvSpPr>
          <p:cNvPr id="381963" name="AutoShape 11"/>
          <p:cNvSpPr>
            <a:spLocks noChangeArrowheads="1"/>
          </p:cNvSpPr>
          <p:nvPr/>
        </p:nvSpPr>
        <p:spPr bwMode="auto">
          <a:xfrm>
            <a:off x="6486523" y="1985963"/>
            <a:ext cx="1184027" cy="357187"/>
          </a:xfrm>
          <a:prstGeom prst="flowChartProcess">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Load model</a:t>
            </a:r>
          </a:p>
        </p:txBody>
      </p:sp>
      <p:sp>
        <p:nvSpPr>
          <p:cNvPr id="381964" name="AutoShape 12"/>
          <p:cNvSpPr>
            <a:spLocks noChangeArrowheads="1"/>
          </p:cNvSpPr>
          <p:nvPr/>
        </p:nvSpPr>
        <p:spPr bwMode="auto">
          <a:xfrm>
            <a:off x="3568859" y="1985963"/>
            <a:ext cx="1184027" cy="357187"/>
          </a:xfrm>
          <a:prstGeom prst="flowChartProcess">
            <a:avLst/>
          </a:prstGeom>
          <a:solidFill>
            <a:srgbClr val="96969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Structural </a:t>
            </a:r>
            <a:br>
              <a:rPr lang="en-GB" sz="1200" dirty="0">
                <a:latin typeface="Arial" charset="0"/>
              </a:rPr>
            </a:br>
            <a:r>
              <a:rPr lang="en-GB" sz="1200" dirty="0">
                <a:latin typeface="Arial" charset="0"/>
              </a:rPr>
              <a:t>resistance model</a:t>
            </a:r>
          </a:p>
        </p:txBody>
      </p:sp>
      <p:cxnSp>
        <p:nvCxnSpPr>
          <p:cNvPr id="381965" name="AutoShape 13"/>
          <p:cNvCxnSpPr>
            <a:cxnSpLocks noChangeShapeType="1"/>
            <a:stCxn id="381957" idx="3"/>
            <a:endCxn id="381964" idx="0"/>
          </p:cNvCxnSpPr>
          <p:nvPr/>
        </p:nvCxnSpPr>
        <p:spPr bwMode="auto">
          <a:xfrm rot="5400000">
            <a:off x="4345174" y="1442908"/>
            <a:ext cx="358775" cy="725747"/>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66" name="AutoShape 14"/>
          <p:cNvCxnSpPr>
            <a:cxnSpLocks noChangeShapeType="1"/>
            <a:stCxn id="381962" idx="3"/>
            <a:endCxn id="381964" idx="0"/>
          </p:cNvCxnSpPr>
          <p:nvPr/>
        </p:nvCxnSpPr>
        <p:spPr bwMode="auto">
          <a:xfrm rot="16200000" flipH="1">
            <a:off x="3789040" y="1614130"/>
            <a:ext cx="358775" cy="38489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67" name="AutoShape 15"/>
          <p:cNvCxnSpPr>
            <a:cxnSpLocks noChangeShapeType="1"/>
            <a:stCxn id="381958" idx="4"/>
            <a:endCxn id="381964" idx="0"/>
          </p:cNvCxnSpPr>
          <p:nvPr/>
        </p:nvCxnSpPr>
        <p:spPr bwMode="auto">
          <a:xfrm rot="16200000" flipH="1">
            <a:off x="3294880" y="1119970"/>
            <a:ext cx="358775" cy="137321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68" name="AutoShape 16"/>
          <p:cNvCxnSpPr>
            <a:cxnSpLocks noChangeShapeType="1"/>
            <a:stCxn id="381959" idx="4"/>
            <a:endCxn id="381964" idx="0"/>
          </p:cNvCxnSpPr>
          <p:nvPr/>
        </p:nvCxnSpPr>
        <p:spPr bwMode="auto">
          <a:xfrm rot="16200000" flipH="1">
            <a:off x="2740377" y="565467"/>
            <a:ext cx="358775" cy="2482217"/>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69" name="AutoShape 17"/>
          <p:cNvCxnSpPr>
            <a:cxnSpLocks noChangeShapeType="1"/>
            <a:stCxn id="381960" idx="4"/>
            <a:endCxn id="381963" idx="0"/>
          </p:cNvCxnSpPr>
          <p:nvPr/>
        </p:nvCxnSpPr>
        <p:spPr bwMode="auto">
          <a:xfrm rot="5400000">
            <a:off x="7176401" y="1529324"/>
            <a:ext cx="358775" cy="554503"/>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70" name="AutoShape 18"/>
          <p:cNvCxnSpPr>
            <a:cxnSpLocks noChangeShapeType="1"/>
            <a:stCxn id="381961" idx="4"/>
            <a:endCxn id="381963" idx="0"/>
          </p:cNvCxnSpPr>
          <p:nvPr/>
        </p:nvCxnSpPr>
        <p:spPr bwMode="auto">
          <a:xfrm rot="16200000" flipH="1">
            <a:off x="6621898" y="1529324"/>
            <a:ext cx="358775" cy="554503"/>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1971" name="AutoShape 19"/>
          <p:cNvSpPr>
            <a:spLocks noChangeArrowheads="1"/>
          </p:cNvSpPr>
          <p:nvPr/>
        </p:nvSpPr>
        <p:spPr bwMode="auto">
          <a:xfrm>
            <a:off x="4048341" y="2762250"/>
            <a:ext cx="2293033" cy="358775"/>
          </a:xfrm>
          <a:prstGeom prst="flowChartInputOutput">
            <a:avLst/>
          </a:prstGeom>
          <a:solidFill>
            <a:srgbClr val="3399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Joint distribution </a:t>
            </a:r>
            <a:br>
              <a:rPr lang="en-GB" sz="1200" dirty="0"/>
            </a:br>
            <a:r>
              <a:rPr lang="en-GB" sz="1200" dirty="0"/>
              <a:t>of input variables</a:t>
            </a:r>
          </a:p>
        </p:txBody>
      </p:sp>
      <p:sp>
        <p:nvSpPr>
          <p:cNvPr id="381972" name="AutoShape 20"/>
          <p:cNvSpPr>
            <a:spLocks noChangeArrowheads="1"/>
          </p:cNvSpPr>
          <p:nvPr/>
        </p:nvSpPr>
        <p:spPr bwMode="auto">
          <a:xfrm>
            <a:off x="4491943" y="3421063"/>
            <a:ext cx="1405828" cy="476250"/>
          </a:xfrm>
          <a:prstGeom prst="flowChartProcess">
            <a:avLst/>
          </a:prstGeom>
          <a:solidFill>
            <a:srgbClr val="3399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Reliability model</a:t>
            </a:r>
          </a:p>
        </p:txBody>
      </p:sp>
      <p:sp>
        <p:nvSpPr>
          <p:cNvPr id="381973" name="AutoShape 21"/>
          <p:cNvSpPr>
            <a:spLocks noChangeArrowheads="1"/>
          </p:cNvSpPr>
          <p:nvPr/>
        </p:nvSpPr>
        <p:spPr bwMode="auto">
          <a:xfrm>
            <a:off x="3159505" y="4435475"/>
            <a:ext cx="1259048" cy="358775"/>
          </a:xfrm>
          <a:prstGeom prst="flowChartInputOutput">
            <a:avLst/>
          </a:prstGeom>
          <a:solidFill>
            <a:srgbClr val="3399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Failure</a:t>
            </a:r>
            <a:br>
              <a:rPr lang="en-GB" sz="1200" dirty="0"/>
            </a:br>
            <a:r>
              <a:rPr lang="en-GB" sz="1200" dirty="0"/>
              <a:t>probability</a:t>
            </a:r>
          </a:p>
        </p:txBody>
      </p:sp>
      <p:sp>
        <p:nvSpPr>
          <p:cNvPr id="381974" name="AutoShape 22"/>
          <p:cNvSpPr>
            <a:spLocks noChangeArrowheads="1"/>
          </p:cNvSpPr>
          <p:nvPr/>
        </p:nvSpPr>
        <p:spPr bwMode="auto">
          <a:xfrm>
            <a:off x="938231" y="3836988"/>
            <a:ext cx="1405828" cy="358775"/>
          </a:xfrm>
          <a:prstGeom prst="flowChartProcess">
            <a:avLst/>
          </a:prstGeom>
          <a:solidFill>
            <a:srgbClr val="6666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Cost model</a:t>
            </a:r>
          </a:p>
        </p:txBody>
      </p:sp>
      <p:sp>
        <p:nvSpPr>
          <p:cNvPr id="381975" name="AutoShape 23"/>
          <p:cNvSpPr>
            <a:spLocks noChangeArrowheads="1"/>
          </p:cNvSpPr>
          <p:nvPr/>
        </p:nvSpPr>
        <p:spPr bwMode="auto">
          <a:xfrm>
            <a:off x="1011621" y="4433888"/>
            <a:ext cx="1259048" cy="358775"/>
          </a:xfrm>
          <a:prstGeom prst="flowChartInputOutput">
            <a:avLst/>
          </a:prstGeom>
          <a:solidFill>
            <a:srgbClr val="6666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Risk</a:t>
            </a:r>
          </a:p>
        </p:txBody>
      </p:sp>
      <p:cxnSp>
        <p:nvCxnSpPr>
          <p:cNvPr id="381976" name="AutoShape 24"/>
          <p:cNvCxnSpPr>
            <a:cxnSpLocks noChangeShapeType="1"/>
            <a:stCxn id="381971" idx="4"/>
            <a:endCxn id="381972" idx="0"/>
          </p:cNvCxnSpPr>
          <p:nvPr/>
        </p:nvCxnSpPr>
        <p:spPr bwMode="auto">
          <a:xfrm rot="5400000">
            <a:off x="5044023" y="3271838"/>
            <a:ext cx="300037" cy="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77" name="AutoShape 25"/>
          <p:cNvCxnSpPr>
            <a:cxnSpLocks noChangeShapeType="1"/>
            <a:stCxn id="381973" idx="2"/>
            <a:endCxn id="381975" idx="5"/>
          </p:cNvCxnSpPr>
          <p:nvPr/>
        </p:nvCxnSpPr>
        <p:spPr bwMode="auto">
          <a:xfrm rot="10800000">
            <a:off x="2141829" y="4613275"/>
            <a:ext cx="1143255" cy="1587"/>
          </a:xfrm>
          <a:prstGeom prst="bentConnector3">
            <a:avLst>
              <a:gd name="adj1" fmla="val 49787"/>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1978" name="AutoShape 26"/>
          <p:cNvSpPr>
            <a:spLocks noChangeArrowheads="1"/>
          </p:cNvSpPr>
          <p:nvPr/>
        </p:nvSpPr>
        <p:spPr bwMode="auto">
          <a:xfrm>
            <a:off x="4491943" y="5033963"/>
            <a:ext cx="1405828" cy="419100"/>
          </a:xfrm>
          <a:prstGeom prst="flowChartAlternateProcess">
            <a:avLst/>
          </a:prstGeom>
          <a:solidFill>
            <a:srgbClr val="3399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Reliability-based</a:t>
            </a:r>
            <a:br>
              <a:rPr lang="en-GB" sz="1200" dirty="0"/>
            </a:br>
            <a:r>
              <a:rPr lang="en-GB" sz="1200" dirty="0"/>
              <a:t>design / RBDO</a:t>
            </a:r>
          </a:p>
        </p:txBody>
      </p:sp>
      <p:sp>
        <p:nvSpPr>
          <p:cNvPr id="381979" name="AutoShape 27"/>
          <p:cNvSpPr>
            <a:spLocks noChangeArrowheads="1"/>
          </p:cNvSpPr>
          <p:nvPr/>
        </p:nvSpPr>
        <p:spPr bwMode="auto">
          <a:xfrm>
            <a:off x="938231" y="5032375"/>
            <a:ext cx="1405828" cy="419100"/>
          </a:xfrm>
          <a:prstGeom prst="flowChartAlternateProcess">
            <a:avLst/>
          </a:prstGeom>
          <a:solidFill>
            <a:srgbClr val="6666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Cost-optimal </a:t>
            </a:r>
            <a:br>
              <a:rPr lang="en-GB" sz="1200" dirty="0"/>
            </a:br>
            <a:r>
              <a:rPr lang="en-GB" sz="1200" dirty="0"/>
              <a:t>reliability</a:t>
            </a:r>
          </a:p>
        </p:txBody>
      </p:sp>
      <p:cxnSp>
        <p:nvCxnSpPr>
          <p:cNvPr id="381980" name="AutoShape 28"/>
          <p:cNvCxnSpPr>
            <a:cxnSpLocks noChangeShapeType="1"/>
            <a:stCxn id="381975" idx="4"/>
            <a:endCxn id="381979" idx="0"/>
          </p:cNvCxnSpPr>
          <p:nvPr/>
        </p:nvCxnSpPr>
        <p:spPr bwMode="auto">
          <a:xfrm rot="5400000">
            <a:off x="1520474" y="4913313"/>
            <a:ext cx="239712" cy="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81981" name="Group 29"/>
          <p:cNvGrpSpPr>
            <a:grpSpLocks/>
          </p:cNvGrpSpPr>
          <p:nvPr/>
        </p:nvGrpSpPr>
        <p:grpSpPr bwMode="auto">
          <a:xfrm>
            <a:off x="2880623" y="2643187"/>
            <a:ext cx="1156302" cy="477145"/>
            <a:chOff x="4726" y="1480"/>
            <a:chExt cx="709" cy="362"/>
          </a:xfrm>
        </p:grpSpPr>
        <p:graphicFrame>
          <p:nvGraphicFramePr>
            <p:cNvPr id="2" name="Object 30"/>
            <p:cNvGraphicFramePr>
              <a:graphicFrameLocks noChangeAspect="1"/>
            </p:cNvGraphicFramePr>
            <p:nvPr/>
          </p:nvGraphicFramePr>
          <p:xfrm>
            <a:off x="4726" y="1512"/>
            <a:ext cx="709" cy="319"/>
          </p:xfrm>
          <a:graphic>
            <a:graphicData uri="http://schemas.openxmlformats.org/drawingml/2006/chart">
              <c:chart xmlns:c="http://schemas.openxmlformats.org/drawingml/2006/chart" xmlns:r="http://schemas.openxmlformats.org/officeDocument/2006/relationships" r:id="rId3"/>
            </a:graphicData>
          </a:graphic>
        </p:graphicFrame>
        <p:sp>
          <p:nvSpPr>
            <p:cNvPr id="381983" name="Line 31"/>
            <p:cNvSpPr>
              <a:spLocks noChangeShapeType="1"/>
            </p:cNvSpPr>
            <p:nvPr/>
          </p:nvSpPr>
          <p:spPr bwMode="auto">
            <a:xfrm flipV="1">
              <a:off x="4740" y="1480"/>
              <a:ext cx="0" cy="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n-GB" dirty="0"/>
            </a:p>
          </p:txBody>
        </p:sp>
        <p:sp>
          <p:nvSpPr>
            <p:cNvPr id="381984" name="Line 32"/>
            <p:cNvSpPr>
              <a:spLocks noChangeShapeType="1"/>
            </p:cNvSpPr>
            <p:nvPr/>
          </p:nvSpPr>
          <p:spPr bwMode="auto">
            <a:xfrm>
              <a:off x="4740" y="1842"/>
              <a:ext cx="6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n-GB" dirty="0"/>
            </a:p>
          </p:txBody>
        </p:sp>
      </p:grpSp>
      <p:cxnSp>
        <p:nvCxnSpPr>
          <p:cNvPr id="381985" name="AutoShape 33"/>
          <p:cNvCxnSpPr>
            <a:cxnSpLocks noChangeShapeType="1"/>
            <a:stCxn id="381974" idx="2"/>
            <a:endCxn id="381975" idx="1"/>
          </p:cNvCxnSpPr>
          <p:nvPr/>
        </p:nvCxnSpPr>
        <p:spPr bwMode="auto">
          <a:xfrm rot="5400000">
            <a:off x="1522083" y="4314825"/>
            <a:ext cx="238125" cy="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86" name="AutoShape 34"/>
          <p:cNvCxnSpPr>
            <a:cxnSpLocks noChangeShapeType="1"/>
            <a:stCxn id="381964" idx="3"/>
            <a:endCxn id="381963" idx="1"/>
          </p:cNvCxnSpPr>
          <p:nvPr/>
        </p:nvCxnSpPr>
        <p:spPr bwMode="auto">
          <a:xfrm>
            <a:off x="4752886" y="2165350"/>
            <a:ext cx="1733637"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87" name="AutoShape 35"/>
          <p:cNvCxnSpPr>
            <a:cxnSpLocks noChangeShapeType="1"/>
            <a:stCxn id="381964" idx="2"/>
            <a:endCxn id="381971" idx="1"/>
          </p:cNvCxnSpPr>
          <p:nvPr/>
        </p:nvCxnSpPr>
        <p:spPr bwMode="auto">
          <a:xfrm rot="16200000" flipH="1">
            <a:off x="4468315" y="2035708"/>
            <a:ext cx="419100" cy="103398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88" name="AutoShape 36"/>
          <p:cNvCxnSpPr>
            <a:cxnSpLocks noChangeShapeType="1"/>
            <a:stCxn id="381963" idx="2"/>
            <a:endCxn id="381971" idx="1"/>
          </p:cNvCxnSpPr>
          <p:nvPr/>
        </p:nvCxnSpPr>
        <p:spPr bwMode="auto">
          <a:xfrm rot="5400000">
            <a:off x="5927963" y="1610067"/>
            <a:ext cx="419100" cy="1883679"/>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89" name="AutoShape 37"/>
          <p:cNvCxnSpPr>
            <a:cxnSpLocks noChangeShapeType="1"/>
            <a:stCxn id="381979" idx="1"/>
            <a:endCxn id="381972" idx="1"/>
          </p:cNvCxnSpPr>
          <p:nvPr/>
        </p:nvCxnSpPr>
        <p:spPr bwMode="auto">
          <a:xfrm rot="10800000" flipH="1">
            <a:off x="938231" y="3659188"/>
            <a:ext cx="3553712" cy="1582737"/>
          </a:xfrm>
          <a:prstGeom prst="bentConnector3">
            <a:avLst>
              <a:gd name="adj1" fmla="val -6606"/>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1990" name="AutoShape 38"/>
          <p:cNvSpPr>
            <a:spLocks noChangeArrowheads="1"/>
          </p:cNvSpPr>
          <p:nvPr/>
        </p:nvSpPr>
        <p:spPr bwMode="auto">
          <a:xfrm>
            <a:off x="938231" y="5689600"/>
            <a:ext cx="1405828" cy="539750"/>
          </a:xfrm>
          <a:prstGeom prst="flowChartAlternateProcess">
            <a:avLst/>
          </a:prstGeom>
          <a:solidFill>
            <a:srgbClr val="6666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Risk-based, </a:t>
            </a:r>
            <a:br>
              <a:rPr lang="en-GB" sz="1200" dirty="0"/>
            </a:br>
            <a:r>
              <a:rPr lang="en-GB" sz="1200" dirty="0"/>
              <a:t>cost-optimized</a:t>
            </a:r>
            <a:br>
              <a:rPr lang="en-GB" sz="1200" dirty="0"/>
            </a:br>
            <a:r>
              <a:rPr lang="en-GB" sz="1200" dirty="0"/>
              <a:t>design</a:t>
            </a:r>
          </a:p>
        </p:txBody>
      </p:sp>
      <p:cxnSp>
        <p:nvCxnSpPr>
          <p:cNvPr id="381991" name="AutoShape 39"/>
          <p:cNvCxnSpPr>
            <a:cxnSpLocks noChangeShapeType="1"/>
            <a:stCxn id="381979" idx="2"/>
            <a:endCxn id="381990" idx="0"/>
          </p:cNvCxnSpPr>
          <p:nvPr/>
        </p:nvCxnSpPr>
        <p:spPr bwMode="auto">
          <a:xfrm>
            <a:off x="1641145" y="5451475"/>
            <a:ext cx="0" cy="238125"/>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92" name="AutoShape 40"/>
          <p:cNvCxnSpPr>
            <a:cxnSpLocks noChangeShapeType="1"/>
            <a:stCxn id="381972" idx="2"/>
            <a:endCxn id="381973" idx="1"/>
          </p:cNvCxnSpPr>
          <p:nvPr/>
        </p:nvCxnSpPr>
        <p:spPr bwMode="auto">
          <a:xfrm rot="5400000">
            <a:off x="4222047" y="3464274"/>
            <a:ext cx="538162" cy="1405828"/>
          </a:xfrm>
          <a:prstGeom prst="bentConnector3">
            <a:avLst>
              <a:gd name="adj1" fmla="val 74019"/>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1993" name="AutoShape 41"/>
          <p:cNvSpPr>
            <a:spLocks noChangeArrowheads="1"/>
          </p:cNvSpPr>
          <p:nvPr/>
        </p:nvSpPr>
        <p:spPr bwMode="auto">
          <a:xfrm>
            <a:off x="5969531" y="4437063"/>
            <a:ext cx="1259048" cy="358775"/>
          </a:xfrm>
          <a:prstGeom prst="flowChartInputOutput">
            <a:avLst/>
          </a:prstGeom>
          <a:solidFill>
            <a:srgbClr val="3399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Design</a:t>
            </a:r>
            <a:br>
              <a:rPr lang="en-GB" sz="1200" dirty="0"/>
            </a:br>
            <a:r>
              <a:rPr lang="en-GB" sz="1200" dirty="0"/>
              <a:t>point</a:t>
            </a:r>
          </a:p>
        </p:txBody>
      </p:sp>
      <p:cxnSp>
        <p:nvCxnSpPr>
          <p:cNvPr id="381994" name="AutoShape 42"/>
          <p:cNvCxnSpPr>
            <a:cxnSpLocks noChangeShapeType="1"/>
            <a:stCxn id="381972" idx="2"/>
            <a:endCxn id="381993" idx="1"/>
          </p:cNvCxnSpPr>
          <p:nvPr/>
        </p:nvCxnSpPr>
        <p:spPr bwMode="auto">
          <a:xfrm rot="16200000" flipH="1">
            <a:off x="5627897" y="3464295"/>
            <a:ext cx="539750" cy="1404197"/>
          </a:xfrm>
          <a:prstGeom prst="bentConnector3">
            <a:avLst>
              <a:gd name="adj1" fmla="val 73347"/>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95" name="AutoShape 43"/>
          <p:cNvCxnSpPr>
            <a:cxnSpLocks noChangeShapeType="1"/>
            <a:stCxn id="381973" idx="4"/>
            <a:endCxn id="381978" idx="0"/>
          </p:cNvCxnSpPr>
          <p:nvPr/>
        </p:nvCxnSpPr>
        <p:spPr bwMode="auto">
          <a:xfrm rot="16200000" flipH="1">
            <a:off x="4371272" y="4211986"/>
            <a:ext cx="239712" cy="1405828"/>
          </a:xfrm>
          <a:prstGeom prst="bentConnector3">
            <a:avLst>
              <a:gd name="adj1" fmla="val 50000"/>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996" name="AutoShape 44"/>
          <p:cNvCxnSpPr>
            <a:cxnSpLocks noChangeShapeType="1"/>
            <a:stCxn id="381993" idx="4"/>
            <a:endCxn id="381978" idx="0"/>
          </p:cNvCxnSpPr>
          <p:nvPr/>
        </p:nvCxnSpPr>
        <p:spPr bwMode="auto">
          <a:xfrm rot="5400000">
            <a:off x="5778709" y="4212008"/>
            <a:ext cx="238125" cy="1404197"/>
          </a:xfrm>
          <a:prstGeom prst="bentConnector3">
            <a:avLst>
              <a:gd name="adj1" fmla="val 49722"/>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1997" name="AutoShape 45"/>
          <p:cNvSpPr>
            <a:spLocks noChangeArrowheads="1"/>
          </p:cNvSpPr>
          <p:nvPr/>
        </p:nvSpPr>
        <p:spPr bwMode="auto">
          <a:xfrm>
            <a:off x="7882730" y="4435475"/>
            <a:ext cx="1259048" cy="358775"/>
          </a:xfrm>
          <a:prstGeom prst="flowChartInputOutput">
            <a:avLst/>
          </a:prstGeom>
          <a:solidFill>
            <a:srgbClr val="FF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Safety</a:t>
            </a:r>
            <a:br>
              <a:rPr lang="en-GB" sz="1200" dirty="0"/>
            </a:br>
            <a:r>
              <a:rPr lang="en-GB" sz="1200" dirty="0"/>
              <a:t>factors</a:t>
            </a:r>
          </a:p>
        </p:txBody>
      </p:sp>
      <p:sp>
        <p:nvSpPr>
          <p:cNvPr id="381998" name="AutoShape 46"/>
          <p:cNvSpPr>
            <a:spLocks noChangeArrowheads="1"/>
          </p:cNvSpPr>
          <p:nvPr/>
        </p:nvSpPr>
        <p:spPr bwMode="auto">
          <a:xfrm>
            <a:off x="7776722" y="5040313"/>
            <a:ext cx="1479218" cy="419100"/>
          </a:xfrm>
          <a:prstGeom prst="flowChartAlternateProcess">
            <a:avLst/>
          </a:prstGeom>
          <a:solidFill>
            <a:srgbClr val="FF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Partial coefficient-</a:t>
            </a:r>
            <a:br>
              <a:rPr lang="en-GB" sz="1200" dirty="0"/>
            </a:br>
            <a:r>
              <a:rPr lang="en-GB" sz="1200" dirty="0"/>
              <a:t>based design</a:t>
            </a:r>
          </a:p>
        </p:txBody>
      </p:sp>
      <p:sp>
        <p:nvSpPr>
          <p:cNvPr id="381999" name="AutoShape 47"/>
          <p:cNvSpPr>
            <a:spLocks noChangeArrowheads="1"/>
          </p:cNvSpPr>
          <p:nvPr/>
        </p:nvSpPr>
        <p:spPr bwMode="auto">
          <a:xfrm>
            <a:off x="4565333" y="4435475"/>
            <a:ext cx="1259048" cy="358775"/>
          </a:xfrm>
          <a:prstGeom prst="flowChartInputOutput">
            <a:avLst/>
          </a:prstGeom>
          <a:solidFill>
            <a:srgbClr val="3399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Influence</a:t>
            </a:r>
            <a:br>
              <a:rPr lang="en-GB" sz="1200" dirty="0"/>
            </a:br>
            <a:r>
              <a:rPr lang="en-GB" sz="1200" dirty="0"/>
              <a:t>factors</a:t>
            </a:r>
          </a:p>
        </p:txBody>
      </p:sp>
      <p:cxnSp>
        <p:nvCxnSpPr>
          <p:cNvPr id="382000" name="AutoShape 48"/>
          <p:cNvCxnSpPr>
            <a:cxnSpLocks noChangeShapeType="1"/>
            <a:stCxn id="381972" idx="2"/>
            <a:endCxn id="381999" idx="1"/>
          </p:cNvCxnSpPr>
          <p:nvPr/>
        </p:nvCxnSpPr>
        <p:spPr bwMode="auto">
          <a:xfrm rot="5400000">
            <a:off x="4924961" y="4167188"/>
            <a:ext cx="538162" cy="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2001" name="AutoShape 49"/>
          <p:cNvCxnSpPr>
            <a:cxnSpLocks noChangeShapeType="1"/>
            <a:stCxn id="381971" idx="5"/>
            <a:endCxn id="381997" idx="1"/>
          </p:cNvCxnSpPr>
          <p:nvPr/>
        </p:nvCxnSpPr>
        <p:spPr bwMode="auto">
          <a:xfrm>
            <a:off x="6112071" y="2941638"/>
            <a:ext cx="2400183" cy="1493837"/>
          </a:xfrm>
          <a:prstGeom prst="bentConnector2">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2003" name="AutoShape 51"/>
          <p:cNvCxnSpPr>
            <a:cxnSpLocks noChangeShapeType="1"/>
            <a:stCxn id="381997" idx="4"/>
            <a:endCxn id="381998" idx="0"/>
          </p:cNvCxnSpPr>
          <p:nvPr/>
        </p:nvCxnSpPr>
        <p:spPr bwMode="auto">
          <a:xfrm rot="16200000" flipH="1">
            <a:off x="8391261" y="4915242"/>
            <a:ext cx="246063" cy="4077"/>
          </a:xfrm>
          <a:prstGeom prst="bentConnector3">
            <a:avLst>
              <a:gd name="adj1" fmla="val 50000"/>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2004" name="AutoShape 52"/>
          <p:cNvCxnSpPr>
            <a:cxnSpLocks noChangeShapeType="1"/>
            <a:stCxn id="381999" idx="4"/>
            <a:endCxn id="381978" idx="0"/>
          </p:cNvCxnSpPr>
          <p:nvPr/>
        </p:nvCxnSpPr>
        <p:spPr bwMode="auto">
          <a:xfrm rot="5400000">
            <a:off x="5074186" y="4914900"/>
            <a:ext cx="239712" cy="0"/>
          </a:xfrm>
          <a:prstGeom prst="straightConnector1">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2005" name="Rectangle 53"/>
          <p:cNvSpPr>
            <a:spLocks noChangeArrowheads="1"/>
          </p:cNvSpPr>
          <p:nvPr/>
        </p:nvSpPr>
        <p:spPr bwMode="auto">
          <a:xfrm>
            <a:off x="568019" y="3419475"/>
            <a:ext cx="2146253" cy="3048000"/>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382006" name="Rectangle 54"/>
          <p:cNvSpPr>
            <a:spLocks noChangeArrowheads="1"/>
          </p:cNvSpPr>
          <p:nvPr/>
        </p:nvSpPr>
        <p:spPr bwMode="auto">
          <a:xfrm>
            <a:off x="2820280" y="2608263"/>
            <a:ext cx="4718168" cy="3860800"/>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382007" name="Rectangle 55"/>
          <p:cNvSpPr>
            <a:spLocks noChangeArrowheads="1"/>
          </p:cNvSpPr>
          <p:nvPr/>
        </p:nvSpPr>
        <p:spPr bwMode="auto">
          <a:xfrm>
            <a:off x="9515322" y="4197350"/>
            <a:ext cx="2196507" cy="2271712"/>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382008" name="Text Box 56"/>
          <p:cNvSpPr txBox="1">
            <a:spLocks noChangeArrowheads="1"/>
          </p:cNvSpPr>
          <p:nvPr/>
        </p:nvSpPr>
        <p:spPr bwMode="auto">
          <a:xfrm>
            <a:off x="2795816" y="6189663"/>
            <a:ext cx="133080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solidFill>
                  <a:srgbClr val="FF0000"/>
                </a:solidFill>
              </a:rPr>
              <a:t>Level 3</a:t>
            </a:r>
          </a:p>
        </p:txBody>
      </p:sp>
      <p:sp>
        <p:nvSpPr>
          <p:cNvPr id="382009" name="Text Box 57"/>
          <p:cNvSpPr txBox="1">
            <a:spLocks noChangeArrowheads="1"/>
          </p:cNvSpPr>
          <p:nvPr/>
        </p:nvSpPr>
        <p:spPr bwMode="auto">
          <a:xfrm>
            <a:off x="535401" y="6199188"/>
            <a:ext cx="133080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solidFill>
                  <a:srgbClr val="FF0000"/>
                </a:solidFill>
              </a:rPr>
              <a:t>Level 4</a:t>
            </a:r>
          </a:p>
        </p:txBody>
      </p:sp>
      <p:sp>
        <p:nvSpPr>
          <p:cNvPr id="382010" name="Text Box 58"/>
          <p:cNvSpPr txBox="1">
            <a:spLocks noChangeArrowheads="1"/>
          </p:cNvSpPr>
          <p:nvPr/>
        </p:nvSpPr>
        <p:spPr bwMode="auto">
          <a:xfrm>
            <a:off x="9479582" y="6189663"/>
            <a:ext cx="133080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solidFill>
                  <a:srgbClr val="FF0000"/>
                </a:solidFill>
              </a:rPr>
              <a:t>Level 2</a:t>
            </a:r>
          </a:p>
        </p:txBody>
      </p:sp>
      <p:sp>
        <p:nvSpPr>
          <p:cNvPr id="60" name="Rectangle 55"/>
          <p:cNvSpPr>
            <a:spLocks noChangeArrowheads="1"/>
          </p:cNvSpPr>
          <p:nvPr/>
        </p:nvSpPr>
        <p:spPr bwMode="auto">
          <a:xfrm>
            <a:off x="7669788" y="4195762"/>
            <a:ext cx="1727114" cy="2271712"/>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61" name="Text Box 58"/>
          <p:cNvSpPr txBox="1">
            <a:spLocks noChangeArrowheads="1"/>
          </p:cNvSpPr>
          <p:nvPr/>
        </p:nvSpPr>
        <p:spPr bwMode="auto">
          <a:xfrm>
            <a:off x="7634047" y="6188075"/>
            <a:ext cx="133080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solidFill>
                  <a:srgbClr val="FF0000"/>
                </a:solidFill>
              </a:rPr>
              <a:t>Level 1</a:t>
            </a:r>
          </a:p>
        </p:txBody>
      </p:sp>
      <p:cxnSp>
        <p:nvCxnSpPr>
          <p:cNvPr id="5" name="Elbow Connector 4"/>
          <p:cNvCxnSpPr>
            <a:stCxn id="381993" idx="5"/>
            <a:endCxn id="381997" idx="2"/>
          </p:cNvCxnSpPr>
          <p:nvPr/>
        </p:nvCxnSpPr>
        <p:spPr bwMode="auto">
          <a:xfrm flipV="1">
            <a:off x="7102674" y="4614863"/>
            <a:ext cx="905961" cy="1588"/>
          </a:xfrm>
          <a:prstGeom prst="bentConnector3">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AutoShape 45"/>
          <p:cNvSpPr>
            <a:spLocks noChangeArrowheads="1"/>
          </p:cNvSpPr>
          <p:nvPr/>
        </p:nvSpPr>
        <p:spPr bwMode="auto">
          <a:xfrm>
            <a:off x="9539598" y="4293096"/>
            <a:ext cx="2089552" cy="554038"/>
          </a:xfrm>
          <a:prstGeom prst="flowChartInputOutput">
            <a:avLst/>
          </a:prstGeom>
          <a:solidFill>
            <a:srgbClr val="FF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lstStyle/>
          <a:p>
            <a:pPr algn="ctr"/>
            <a:r>
              <a:rPr lang="en-GB" sz="1200" dirty="0"/>
              <a:t>Input</a:t>
            </a:r>
            <a:br>
              <a:rPr lang="en-GB" sz="1200" dirty="0"/>
            </a:br>
            <a:r>
              <a:rPr lang="en-GB" sz="1200" dirty="0"/>
              <a:t>uncertainties</a:t>
            </a:r>
            <a:br>
              <a:rPr lang="en-GB" sz="1200" dirty="0"/>
            </a:br>
            <a:r>
              <a:rPr lang="en-GB" sz="1200" dirty="0"/>
              <a:t>(mean, </a:t>
            </a:r>
            <a:r>
              <a:rPr lang="en-GB" sz="1200" dirty="0" err="1"/>
              <a:t>std.dev</a:t>
            </a:r>
            <a:r>
              <a:rPr lang="en-GB" sz="1200" dirty="0"/>
              <a:t>)</a:t>
            </a:r>
          </a:p>
        </p:txBody>
      </p:sp>
      <p:cxnSp>
        <p:nvCxnSpPr>
          <p:cNvPr id="7" name="Elbow Connector 6"/>
          <p:cNvCxnSpPr>
            <a:stCxn id="381971" idx="5"/>
            <a:endCxn id="66" idx="1"/>
          </p:cNvCxnSpPr>
          <p:nvPr/>
        </p:nvCxnSpPr>
        <p:spPr bwMode="auto">
          <a:xfrm>
            <a:off x="6112071" y="2941638"/>
            <a:ext cx="4472303" cy="1351458"/>
          </a:xfrm>
          <a:prstGeom prst="bentConnector2">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AutoShape 46"/>
          <p:cNvSpPr>
            <a:spLocks noChangeArrowheads="1"/>
          </p:cNvSpPr>
          <p:nvPr/>
        </p:nvSpPr>
        <p:spPr bwMode="auto">
          <a:xfrm>
            <a:off x="9852569" y="5674196"/>
            <a:ext cx="1479218" cy="419100"/>
          </a:xfrm>
          <a:prstGeom prst="flowChartAlternateProcess">
            <a:avLst/>
          </a:prstGeom>
          <a:solidFill>
            <a:srgbClr val="FF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Uncertainty</a:t>
            </a:r>
            <a:br>
              <a:rPr lang="en-GB" sz="1200" dirty="0"/>
            </a:br>
            <a:r>
              <a:rPr lang="en-GB" sz="1200" dirty="0"/>
              <a:t>estimation</a:t>
            </a:r>
          </a:p>
        </p:txBody>
      </p:sp>
      <p:sp>
        <p:nvSpPr>
          <p:cNvPr id="80" name="AutoShape 22"/>
          <p:cNvSpPr>
            <a:spLocks noChangeArrowheads="1"/>
          </p:cNvSpPr>
          <p:nvPr/>
        </p:nvSpPr>
        <p:spPr bwMode="auto">
          <a:xfrm>
            <a:off x="9797903" y="5053206"/>
            <a:ext cx="1580560" cy="396876"/>
          </a:xfrm>
          <a:prstGeom prst="flowChartProcess">
            <a:avLst/>
          </a:prstGeom>
          <a:solidFill>
            <a:srgbClr val="FF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t>Uncertainty </a:t>
            </a:r>
            <a:br>
              <a:rPr lang="en-GB" sz="1200" dirty="0"/>
            </a:br>
            <a:r>
              <a:rPr lang="en-GB" sz="1200" dirty="0"/>
              <a:t>propagation model</a:t>
            </a:r>
          </a:p>
        </p:txBody>
      </p:sp>
      <p:cxnSp>
        <p:nvCxnSpPr>
          <p:cNvPr id="19" name="Elbow Connector 18"/>
          <p:cNvCxnSpPr>
            <a:stCxn id="66" idx="4"/>
            <a:endCxn id="80" idx="0"/>
          </p:cNvCxnSpPr>
          <p:nvPr/>
        </p:nvCxnSpPr>
        <p:spPr bwMode="auto">
          <a:xfrm rot="16200000" flipH="1">
            <a:off x="10483242" y="4948265"/>
            <a:ext cx="206072" cy="3809"/>
          </a:xfrm>
          <a:prstGeom prst="bentConnector3">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a:stCxn id="80" idx="2"/>
            <a:endCxn id="69" idx="0"/>
          </p:cNvCxnSpPr>
          <p:nvPr/>
        </p:nvCxnSpPr>
        <p:spPr bwMode="auto">
          <a:xfrm>
            <a:off x="10588183" y="5450082"/>
            <a:ext cx="3995" cy="224114"/>
          </a:xfrm>
          <a:prstGeom prst="straightConnector1">
            <a:avLst/>
          </a:prstGeom>
          <a:noFill/>
          <a:ln w="158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AutoShape 8"/>
          <p:cNvSpPr>
            <a:spLocks noChangeArrowheads="1"/>
          </p:cNvSpPr>
          <p:nvPr/>
        </p:nvSpPr>
        <p:spPr bwMode="auto">
          <a:xfrm>
            <a:off x="9258275" y="1261962"/>
            <a:ext cx="1257417" cy="358775"/>
          </a:xfrm>
          <a:prstGeom prst="flowChartInputOutpu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Soil conditions</a:t>
            </a:r>
          </a:p>
        </p:txBody>
      </p:sp>
      <p:sp>
        <p:nvSpPr>
          <p:cNvPr id="68" name="AutoShape 8"/>
          <p:cNvSpPr>
            <a:spLocks noChangeArrowheads="1"/>
          </p:cNvSpPr>
          <p:nvPr/>
        </p:nvSpPr>
        <p:spPr bwMode="auto">
          <a:xfrm>
            <a:off x="10367281" y="1261684"/>
            <a:ext cx="1257417" cy="358775"/>
          </a:xfrm>
          <a:prstGeom prst="flowChartInputOutpu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Environment</a:t>
            </a:r>
          </a:p>
        </p:txBody>
      </p:sp>
      <p:sp>
        <p:nvSpPr>
          <p:cNvPr id="70" name="AutoShape 9"/>
          <p:cNvSpPr>
            <a:spLocks noChangeArrowheads="1"/>
          </p:cNvSpPr>
          <p:nvPr/>
        </p:nvSpPr>
        <p:spPr bwMode="auto">
          <a:xfrm>
            <a:off x="7041079" y="1266547"/>
            <a:ext cx="1257417" cy="358775"/>
          </a:xfrm>
          <a:prstGeom prst="flowChartInputOutpu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GB" sz="1200" dirty="0">
                <a:latin typeface="Arial" charset="0"/>
              </a:rPr>
              <a:t>Aerodynamics</a:t>
            </a:r>
          </a:p>
        </p:txBody>
      </p:sp>
      <p:cxnSp>
        <p:nvCxnSpPr>
          <p:cNvPr id="4" name="Elbow Connector 3"/>
          <p:cNvCxnSpPr>
            <a:stCxn id="381960" idx="4"/>
            <a:endCxn id="381963" idx="0"/>
          </p:cNvCxnSpPr>
          <p:nvPr/>
        </p:nvCxnSpPr>
        <p:spPr bwMode="auto">
          <a:xfrm rot="5400000">
            <a:off x="7746847" y="954016"/>
            <a:ext cx="363638" cy="1700257"/>
          </a:xfrm>
          <a:prstGeom prst="bentConnector3">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Elbow Connector 7"/>
          <p:cNvCxnSpPr>
            <a:stCxn id="67" idx="4"/>
            <a:endCxn id="381963" idx="0"/>
          </p:cNvCxnSpPr>
          <p:nvPr/>
        </p:nvCxnSpPr>
        <p:spPr bwMode="auto">
          <a:xfrm rot="5400000">
            <a:off x="8300148" y="399127"/>
            <a:ext cx="365226" cy="2808447"/>
          </a:xfrm>
          <a:prstGeom prst="bentConnector3">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Elbow Connector 9"/>
          <p:cNvCxnSpPr>
            <a:stCxn id="68" idx="4"/>
            <a:endCxn id="381963" idx="0"/>
          </p:cNvCxnSpPr>
          <p:nvPr/>
        </p:nvCxnSpPr>
        <p:spPr bwMode="auto">
          <a:xfrm rot="5400000">
            <a:off x="8854512" y="-155515"/>
            <a:ext cx="365504" cy="3917453"/>
          </a:xfrm>
          <a:prstGeom prst="bentConnector3">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42078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uncertainty reduction to less material use</a:t>
            </a:r>
            <a:endParaRPr lang="da-DK"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103EA872-A674-449B-A120-B97244F8E91D}" type="slidenum">
              <a:rPr lang="en-GB" smtClean="0"/>
              <a:pPr/>
              <a:t>21</a:t>
            </a:fld>
            <a:endParaRPr lang="en-GB" dirty="0"/>
          </a:p>
        </p:txBody>
      </p:sp>
      <p:pic>
        <p:nvPicPr>
          <p:cNvPr id="14" name="Picture 13"/>
          <p:cNvPicPr/>
          <p:nvPr/>
        </p:nvPicPr>
        <p:blipFill>
          <a:blip r:embed="rId2" cstate="print">
            <a:extLst>
              <a:ext uri="{28A0092B-C50C-407E-A947-70E740481C1C}">
                <a14:useLocalDpi xmlns:a14="http://schemas.microsoft.com/office/drawing/2010/main" val="0"/>
              </a:ext>
            </a:extLst>
          </a:blip>
          <a:stretch>
            <a:fillRect/>
          </a:stretch>
        </p:blipFill>
        <p:spPr>
          <a:xfrm>
            <a:off x="622598" y="1268761"/>
            <a:ext cx="10019422" cy="5216108"/>
          </a:xfrm>
          <a:prstGeom prst="rect">
            <a:avLst/>
          </a:prstGeom>
        </p:spPr>
      </p:pic>
      <p:sp>
        <p:nvSpPr>
          <p:cNvPr id="16" name="Text Box 2"/>
          <p:cNvSpPr txBox="1">
            <a:spLocks noChangeArrowheads="1"/>
          </p:cNvSpPr>
          <p:nvPr/>
        </p:nvSpPr>
        <p:spPr bwMode="auto">
          <a:xfrm>
            <a:off x="6858539" y="3342530"/>
            <a:ext cx="2306056" cy="584775"/>
          </a:xfrm>
          <a:prstGeom prst="rect">
            <a:avLst/>
          </a:prstGeom>
          <a:noFill/>
          <a:ln w="9525">
            <a:noFill/>
            <a:miter lim="800000"/>
            <a:headEnd/>
            <a:tailEnd/>
          </a:ln>
        </p:spPr>
        <p:txBody>
          <a:bodyPr rot="0" vert="horz" wrap="square" lIns="91440" tIns="45720" rIns="91440" bIns="45720" anchor="t" anchorCtr="0">
            <a:spAutoFit/>
          </a:bodyPr>
          <a:lstStyle/>
          <a:p>
            <a:pPr>
              <a:spcAft>
                <a:spcPts val="0"/>
              </a:spcAft>
            </a:pPr>
            <a:r>
              <a:rPr lang="en-GB" dirty="0">
                <a:solidFill>
                  <a:srgbClr val="000000"/>
                </a:solidFill>
                <a:effectLst/>
                <a:latin typeface="Times New Roman" panose="02020603050405020304" pitchFamily="18" charset="0"/>
                <a:ea typeface="Times New Roman" panose="02020603050405020304" pitchFamily="18" charset="0"/>
              </a:rPr>
              <a:t>Reduction in required design capacity</a:t>
            </a:r>
            <a:endParaRPr lang="da-DK" sz="2000" dirty="0">
              <a:solidFill>
                <a:srgbClr val="000000"/>
              </a:solidFill>
              <a:effectLst/>
              <a:latin typeface="Times New Roman" panose="02020603050405020304" pitchFamily="18" charset="0"/>
              <a:ea typeface="Times New Roman" panose="02020603050405020304" pitchFamily="18" charset="0"/>
            </a:endParaRPr>
          </a:p>
        </p:txBody>
      </p:sp>
      <p:grpSp>
        <p:nvGrpSpPr>
          <p:cNvPr id="13" name="Group 12"/>
          <p:cNvGrpSpPr/>
          <p:nvPr/>
        </p:nvGrpSpPr>
        <p:grpSpPr>
          <a:xfrm>
            <a:off x="6129786" y="3596745"/>
            <a:ext cx="510237" cy="514132"/>
            <a:chOff x="9594056" y="5510530"/>
            <a:chExt cx="249555" cy="251460"/>
          </a:xfrm>
        </p:grpSpPr>
        <p:cxnSp>
          <p:nvCxnSpPr>
            <p:cNvPr id="17" name="Straight Arrow Connector 16"/>
            <p:cNvCxnSpPr/>
            <p:nvPr/>
          </p:nvCxnSpPr>
          <p:spPr>
            <a:xfrm>
              <a:off x="9594056" y="5638165"/>
              <a:ext cx="249555" cy="0"/>
            </a:xfrm>
            <a:prstGeom prst="straightConnector1">
              <a:avLst/>
            </a:prstGeom>
            <a:ln w="19050">
              <a:solidFill>
                <a:srgbClr val="2F3EE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9594056" y="5510530"/>
              <a:ext cx="0" cy="251460"/>
            </a:xfrm>
            <a:prstGeom prst="line">
              <a:avLst/>
            </a:prstGeom>
            <a:ln w="19050">
              <a:solidFill>
                <a:srgbClr val="2F3EE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9843611" y="5510530"/>
              <a:ext cx="0" cy="251460"/>
            </a:xfrm>
            <a:prstGeom prst="line">
              <a:avLst/>
            </a:prstGeom>
            <a:ln w="19050">
              <a:solidFill>
                <a:srgbClr val="2F3EE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442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277009" y="620688"/>
            <a:ext cx="7922653" cy="1310102"/>
          </a:xfrm>
          <a:prstGeom prst="rect">
            <a:avLst/>
          </a:prstGeom>
        </p:spPr>
        <p:txBody>
          <a:bodyPr vert="horz" wrap="square" lIns="0" tIns="0" rIns="0" bIns="0" rtlCol="0">
            <a:spAutoFit/>
          </a:bodyPr>
          <a:lstStyle/>
          <a:p>
            <a:pPr marL="11527"/>
            <a:r>
              <a:rPr sz="2400" b="1" spc="18" dirty="0">
                <a:latin typeface="Verdana"/>
                <a:cs typeface="Verdana"/>
              </a:rPr>
              <a:t>I</a:t>
            </a:r>
            <a:r>
              <a:rPr sz="2400" b="1" spc="23" dirty="0">
                <a:latin typeface="Verdana"/>
                <a:cs typeface="Verdana"/>
              </a:rPr>
              <a:t>n</a:t>
            </a:r>
            <a:r>
              <a:rPr sz="2400" b="1" spc="18" dirty="0">
                <a:latin typeface="Verdana"/>
                <a:cs typeface="Verdana"/>
              </a:rPr>
              <a:t>p</a:t>
            </a:r>
            <a:r>
              <a:rPr sz="2400" b="1" spc="23" dirty="0">
                <a:latin typeface="Verdana"/>
                <a:cs typeface="Verdana"/>
              </a:rPr>
              <a:t>u</a:t>
            </a:r>
            <a:r>
              <a:rPr sz="2400" b="1" spc="-14" dirty="0">
                <a:latin typeface="Verdana"/>
                <a:cs typeface="Verdana"/>
              </a:rPr>
              <a:t>t</a:t>
            </a:r>
            <a:r>
              <a:rPr sz="2269" b="1" spc="18" dirty="0">
                <a:latin typeface="Verdana"/>
                <a:cs typeface="Verdana"/>
              </a:rPr>
              <a:t> </a:t>
            </a:r>
            <a:r>
              <a:rPr sz="2400" b="1" spc="23" dirty="0">
                <a:latin typeface="Verdana"/>
                <a:cs typeface="Verdana"/>
              </a:rPr>
              <a:t>Un</a:t>
            </a:r>
            <a:r>
              <a:rPr sz="2400" b="1" spc="14" dirty="0">
                <a:latin typeface="Verdana"/>
                <a:cs typeface="Verdana"/>
              </a:rPr>
              <a:t>c</a:t>
            </a:r>
            <a:r>
              <a:rPr sz="2400" b="1" spc="23" dirty="0">
                <a:latin typeface="Verdana"/>
                <a:cs typeface="Verdana"/>
              </a:rPr>
              <a:t>e</a:t>
            </a:r>
            <a:r>
              <a:rPr sz="2400" b="1" spc="9" dirty="0">
                <a:latin typeface="Verdana"/>
                <a:cs typeface="Verdana"/>
              </a:rPr>
              <a:t>r</a:t>
            </a:r>
            <a:r>
              <a:rPr sz="2400" b="1" spc="-9" dirty="0">
                <a:latin typeface="Verdana"/>
                <a:cs typeface="Verdana"/>
              </a:rPr>
              <a:t>t</a:t>
            </a:r>
            <a:r>
              <a:rPr sz="2400" b="1" dirty="0">
                <a:latin typeface="Verdana"/>
                <a:cs typeface="Verdana"/>
              </a:rPr>
              <a:t>ai</a:t>
            </a:r>
            <a:r>
              <a:rPr sz="2400" b="1" spc="5" dirty="0">
                <a:latin typeface="Verdana"/>
                <a:cs typeface="Verdana"/>
              </a:rPr>
              <a:t>n</a:t>
            </a:r>
            <a:r>
              <a:rPr sz="2400" b="1" spc="-9" dirty="0">
                <a:latin typeface="Verdana"/>
                <a:cs typeface="Verdana"/>
              </a:rPr>
              <a:t>t</a:t>
            </a:r>
            <a:r>
              <a:rPr sz="2400" b="1" spc="-18" dirty="0">
                <a:latin typeface="Verdana"/>
                <a:cs typeface="Verdana"/>
              </a:rPr>
              <a:t>y</a:t>
            </a:r>
            <a:r>
              <a:rPr sz="2269" b="1" spc="32" dirty="0">
                <a:latin typeface="Verdana"/>
                <a:cs typeface="Verdana"/>
              </a:rPr>
              <a:t> </a:t>
            </a:r>
            <a:r>
              <a:rPr sz="2269" b="1" spc="5" dirty="0">
                <a:latin typeface="Verdana"/>
                <a:cs typeface="Verdana"/>
              </a:rPr>
              <a:t>P</a:t>
            </a:r>
            <a:r>
              <a:rPr sz="2269" b="1" spc="-5" dirty="0">
                <a:latin typeface="Verdana"/>
                <a:cs typeface="Verdana"/>
              </a:rPr>
              <a:t>r</a:t>
            </a:r>
            <a:r>
              <a:rPr sz="2269" b="1" dirty="0">
                <a:latin typeface="Verdana"/>
                <a:cs typeface="Verdana"/>
              </a:rPr>
              <a:t>o</a:t>
            </a:r>
            <a:r>
              <a:rPr sz="2269" b="1" spc="18" dirty="0">
                <a:latin typeface="Verdana"/>
                <a:cs typeface="Verdana"/>
              </a:rPr>
              <a:t>p</a:t>
            </a:r>
            <a:r>
              <a:rPr sz="2269" b="1" spc="-5" dirty="0">
                <a:latin typeface="Verdana"/>
                <a:cs typeface="Verdana"/>
              </a:rPr>
              <a:t>a</a:t>
            </a:r>
            <a:r>
              <a:rPr sz="2269" b="1" spc="18" dirty="0">
                <a:latin typeface="Verdana"/>
                <a:cs typeface="Verdana"/>
              </a:rPr>
              <a:t>g</a:t>
            </a:r>
            <a:r>
              <a:rPr sz="2269" b="1" spc="-5" dirty="0">
                <a:latin typeface="Verdana"/>
                <a:cs typeface="Verdana"/>
              </a:rPr>
              <a:t>a</a:t>
            </a:r>
            <a:r>
              <a:rPr sz="2269" b="1" spc="-9" dirty="0">
                <a:latin typeface="Verdana"/>
                <a:cs typeface="Verdana"/>
              </a:rPr>
              <a:t>t</a:t>
            </a:r>
            <a:r>
              <a:rPr sz="2269" b="1" dirty="0">
                <a:latin typeface="Verdana"/>
                <a:cs typeface="Verdana"/>
              </a:rPr>
              <a:t>io</a:t>
            </a:r>
            <a:r>
              <a:rPr sz="2269" b="1" spc="27" dirty="0">
                <a:latin typeface="Verdana"/>
                <a:cs typeface="Verdana"/>
              </a:rPr>
              <a:t>n</a:t>
            </a:r>
            <a:r>
              <a:rPr sz="2269" b="1" dirty="0">
                <a:latin typeface="Verdana"/>
                <a:cs typeface="Verdana"/>
              </a:rPr>
              <a:t>:</a:t>
            </a:r>
            <a:r>
              <a:rPr sz="2269" b="1" spc="23" dirty="0">
                <a:latin typeface="Verdana"/>
                <a:cs typeface="Verdana"/>
              </a:rPr>
              <a:t> </a:t>
            </a:r>
            <a:r>
              <a:rPr sz="2269" b="1" spc="27" dirty="0">
                <a:latin typeface="Verdana"/>
                <a:cs typeface="Verdana"/>
              </a:rPr>
              <a:t>G</a:t>
            </a:r>
            <a:r>
              <a:rPr sz="2269" b="1" spc="23" dirty="0">
                <a:latin typeface="Verdana"/>
                <a:cs typeface="Verdana"/>
              </a:rPr>
              <a:t>U</a:t>
            </a:r>
            <a:r>
              <a:rPr sz="2269" b="1" spc="5" dirty="0">
                <a:latin typeface="Verdana"/>
                <a:cs typeface="Verdana"/>
              </a:rPr>
              <a:t>M</a:t>
            </a:r>
            <a:r>
              <a:rPr sz="2269" b="1" dirty="0">
                <a:latin typeface="Verdana"/>
                <a:cs typeface="Verdana"/>
              </a:rPr>
              <a:t>,</a:t>
            </a:r>
            <a:r>
              <a:rPr sz="2269" b="1" spc="18" dirty="0">
                <a:latin typeface="Verdana"/>
                <a:cs typeface="Verdana"/>
              </a:rPr>
              <a:t> </a:t>
            </a:r>
            <a:r>
              <a:rPr sz="2269" b="1" dirty="0">
                <a:latin typeface="Verdana"/>
                <a:cs typeface="Verdana"/>
              </a:rPr>
              <a:t>T</a:t>
            </a:r>
            <a:r>
              <a:rPr sz="2269" b="1" spc="-5" dirty="0">
                <a:latin typeface="Verdana"/>
                <a:cs typeface="Verdana"/>
              </a:rPr>
              <a:t>a</a:t>
            </a:r>
            <a:r>
              <a:rPr sz="2269" b="1" dirty="0">
                <a:latin typeface="Verdana"/>
                <a:cs typeface="Verdana"/>
              </a:rPr>
              <a:t>ylor</a:t>
            </a:r>
            <a:endParaRPr sz="2269" dirty="0">
              <a:latin typeface="Verdana"/>
              <a:cs typeface="Verdana"/>
            </a:endParaRPr>
          </a:p>
          <a:p>
            <a:pPr>
              <a:lnSpc>
                <a:spcPct val="100000"/>
              </a:lnSpc>
            </a:pPr>
            <a:endParaRPr sz="2269" dirty="0">
              <a:latin typeface="Times New Roman"/>
              <a:cs typeface="Times New Roman"/>
            </a:endParaRPr>
          </a:p>
          <a:p>
            <a:pPr marL="11527">
              <a:spcBef>
                <a:spcPts val="1439"/>
              </a:spcBef>
            </a:pPr>
            <a:r>
              <a:rPr sz="1543" b="1" u="sng" spc="-18" dirty="0">
                <a:latin typeface="Verdana"/>
                <a:cs typeface="Verdana"/>
              </a:rPr>
              <a:t>L</a:t>
            </a:r>
            <a:r>
              <a:rPr sz="1543" b="1" u="sng" spc="-9" dirty="0">
                <a:latin typeface="Verdana"/>
                <a:cs typeface="Verdana"/>
              </a:rPr>
              <a:t>i</a:t>
            </a:r>
            <a:r>
              <a:rPr sz="1543" b="1" u="sng" spc="-23" dirty="0">
                <a:latin typeface="Verdana"/>
                <a:cs typeface="Verdana"/>
              </a:rPr>
              <a:t>ne</a:t>
            </a:r>
            <a:r>
              <a:rPr sz="1543" b="1" u="sng" spc="-18" dirty="0">
                <a:latin typeface="Verdana"/>
                <a:cs typeface="Verdana"/>
              </a:rPr>
              <a:t>a</a:t>
            </a:r>
            <a:r>
              <a:rPr sz="1543" b="1" u="sng" spc="-9" dirty="0">
                <a:latin typeface="Verdana"/>
                <a:cs typeface="Verdana"/>
              </a:rPr>
              <a:t>r</a:t>
            </a:r>
            <a:r>
              <a:rPr sz="1543" b="1" u="sng" spc="-5" dirty="0">
                <a:latin typeface="Verdana"/>
                <a:cs typeface="Verdana"/>
              </a:rPr>
              <a:t>i</a:t>
            </a:r>
            <a:r>
              <a:rPr sz="1543" b="1" u="sng" spc="-9" dirty="0">
                <a:latin typeface="Verdana"/>
                <a:cs typeface="Verdana"/>
              </a:rPr>
              <a:t>z</a:t>
            </a:r>
            <a:r>
              <a:rPr sz="1543" b="1" u="sng" spc="-23" dirty="0">
                <a:latin typeface="Verdana"/>
                <a:cs typeface="Verdana"/>
              </a:rPr>
              <a:t>e</a:t>
            </a:r>
            <a:r>
              <a:rPr sz="1543" b="1" u="sng" spc="-14" dirty="0">
                <a:latin typeface="Verdana"/>
                <a:cs typeface="Verdana"/>
              </a:rPr>
              <a:t>d</a:t>
            </a:r>
            <a:r>
              <a:rPr sz="1543" spc="-9" dirty="0">
                <a:latin typeface="Verdana"/>
                <a:cs typeface="Verdana"/>
              </a:rPr>
              <a:t> </a:t>
            </a:r>
            <a:r>
              <a:rPr sz="1543" spc="-18" dirty="0">
                <a:latin typeface="Verdana"/>
                <a:cs typeface="Verdana"/>
              </a:rPr>
              <a:t>mod</a:t>
            </a:r>
            <a:r>
              <a:rPr sz="1543" spc="-23" dirty="0">
                <a:latin typeface="Verdana"/>
                <a:cs typeface="Verdana"/>
              </a:rPr>
              <a:t>e</a:t>
            </a:r>
            <a:r>
              <a:rPr sz="1543" spc="-5" dirty="0">
                <a:latin typeface="Verdana"/>
                <a:cs typeface="Verdana"/>
              </a:rPr>
              <a:t>l</a:t>
            </a:r>
            <a:r>
              <a:rPr sz="1543" spc="-9" dirty="0">
                <a:latin typeface="Verdana"/>
                <a:cs typeface="Verdana"/>
              </a:rPr>
              <a:t> </a:t>
            </a:r>
            <a:r>
              <a:rPr sz="1543" spc="-18" dirty="0">
                <a:latin typeface="Verdana"/>
                <a:cs typeface="Verdana"/>
              </a:rPr>
              <a:t>(Tay</a:t>
            </a:r>
            <a:r>
              <a:rPr sz="1543" spc="-5" dirty="0">
                <a:latin typeface="Verdana"/>
                <a:cs typeface="Verdana"/>
              </a:rPr>
              <a:t>l</a:t>
            </a:r>
            <a:r>
              <a:rPr sz="1543" spc="-18" dirty="0">
                <a:latin typeface="Verdana"/>
                <a:cs typeface="Verdana"/>
              </a:rPr>
              <a:t>o</a:t>
            </a:r>
            <a:r>
              <a:rPr sz="1543" spc="-9" dirty="0">
                <a:latin typeface="Verdana"/>
                <a:cs typeface="Verdana"/>
              </a:rPr>
              <a:t>r</a:t>
            </a:r>
            <a:r>
              <a:rPr sz="1543" spc="-5" dirty="0">
                <a:latin typeface="Verdana"/>
                <a:cs typeface="Verdana"/>
              </a:rPr>
              <a:t> </a:t>
            </a:r>
            <a:r>
              <a:rPr sz="1543" spc="-14" dirty="0">
                <a:latin typeface="Verdana"/>
                <a:cs typeface="Verdana"/>
              </a:rPr>
              <a:t>s</a:t>
            </a:r>
            <a:r>
              <a:rPr sz="1543" spc="-23" dirty="0">
                <a:latin typeface="Verdana"/>
                <a:cs typeface="Verdana"/>
              </a:rPr>
              <a:t>e</a:t>
            </a:r>
            <a:r>
              <a:rPr sz="1543" spc="-9" dirty="0">
                <a:latin typeface="Verdana"/>
                <a:cs typeface="Verdana"/>
              </a:rPr>
              <a:t>r</a:t>
            </a:r>
            <a:r>
              <a:rPr sz="1543" spc="-5" dirty="0">
                <a:latin typeface="Verdana"/>
                <a:cs typeface="Verdana"/>
              </a:rPr>
              <a:t>i</a:t>
            </a:r>
            <a:r>
              <a:rPr sz="1543" spc="-23" dirty="0">
                <a:latin typeface="Verdana"/>
                <a:cs typeface="Verdana"/>
              </a:rPr>
              <a:t>e</a:t>
            </a:r>
            <a:r>
              <a:rPr sz="1543" spc="-14" dirty="0">
                <a:latin typeface="Verdana"/>
                <a:cs typeface="Verdana"/>
              </a:rPr>
              <a:t>s</a:t>
            </a:r>
            <a:r>
              <a:rPr sz="1543" spc="-9" dirty="0">
                <a:latin typeface="Verdana"/>
                <a:cs typeface="Verdana"/>
              </a:rPr>
              <a:t>)</a:t>
            </a:r>
            <a:r>
              <a:rPr sz="1543" spc="-14" dirty="0">
                <a:latin typeface="Verdana"/>
                <a:cs typeface="Verdana"/>
              </a:rPr>
              <a:t> </a:t>
            </a:r>
            <a:r>
              <a:rPr sz="1543" spc="-18" dirty="0">
                <a:latin typeface="Verdana"/>
                <a:cs typeface="Verdana"/>
              </a:rPr>
              <a:t>a</a:t>
            </a:r>
            <a:r>
              <a:rPr sz="1543" spc="-9" dirty="0">
                <a:latin typeface="Verdana"/>
                <a:cs typeface="Verdana"/>
              </a:rPr>
              <a:t>r</a:t>
            </a:r>
            <a:r>
              <a:rPr sz="1543" spc="-18" dirty="0">
                <a:latin typeface="Verdana"/>
                <a:cs typeface="Verdana"/>
              </a:rPr>
              <a:t>o</a:t>
            </a:r>
            <a:r>
              <a:rPr sz="1543" spc="-23" dirty="0">
                <a:latin typeface="Verdana"/>
                <a:cs typeface="Verdana"/>
              </a:rPr>
              <a:t>un</a:t>
            </a:r>
            <a:r>
              <a:rPr sz="1543" spc="-14" dirty="0">
                <a:latin typeface="Verdana"/>
                <a:cs typeface="Verdana"/>
              </a:rPr>
              <a:t>d</a:t>
            </a:r>
            <a:r>
              <a:rPr sz="1543" spc="-9" dirty="0">
                <a:latin typeface="Verdana"/>
                <a:cs typeface="Verdana"/>
              </a:rPr>
              <a:t> </a:t>
            </a:r>
            <a:r>
              <a:rPr sz="1543" spc="-23" dirty="0">
                <a:latin typeface="Verdana"/>
                <a:cs typeface="Verdana"/>
              </a:rPr>
              <a:t>th</a:t>
            </a:r>
            <a:r>
              <a:rPr sz="1543" spc="-14" dirty="0">
                <a:latin typeface="Verdana"/>
                <a:cs typeface="Verdana"/>
              </a:rPr>
              <a:t>e </a:t>
            </a:r>
            <a:r>
              <a:rPr sz="1543" spc="-23" dirty="0">
                <a:latin typeface="Verdana"/>
                <a:cs typeface="Verdana"/>
              </a:rPr>
              <a:t>e</a:t>
            </a:r>
            <a:r>
              <a:rPr sz="1543" spc="-18" dirty="0">
                <a:latin typeface="Verdana"/>
                <a:cs typeface="Verdana"/>
              </a:rPr>
              <a:t>xp</a:t>
            </a:r>
            <a:r>
              <a:rPr sz="1543" spc="-23" dirty="0">
                <a:latin typeface="Verdana"/>
                <a:cs typeface="Verdana"/>
              </a:rPr>
              <a:t>e</a:t>
            </a:r>
            <a:r>
              <a:rPr sz="1543" spc="-14" dirty="0">
                <a:latin typeface="Verdana"/>
                <a:cs typeface="Verdana"/>
              </a:rPr>
              <a:t>c</a:t>
            </a:r>
            <a:r>
              <a:rPr sz="1543" spc="-23" dirty="0">
                <a:latin typeface="Verdana"/>
                <a:cs typeface="Verdana"/>
              </a:rPr>
              <a:t>te</a:t>
            </a:r>
            <a:r>
              <a:rPr sz="1543" spc="-14" dirty="0">
                <a:latin typeface="Verdana"/>
                <a:cs typeface="Verdana"/>
              </a:rPr>
              <a:t>d</a:t>
            </a:r>
            <a:r>
              <a:rPr sz="1543" spc="-9" dirty="0">
                <a:latin typeface="Verdana"/>
                <a:cs typeface="Verdana"/>
              </a:rPr>
              <a:t> </a:t>
            </a:r>
            <a:r>
              <a:rPr sz="1543" spc="-18" dirty="0">
                <a:latin typeface="Verdana"/>
                <a:cs typeface="Verdana"/>
              </a:rPr>
              <a:t>va</a:t>
            </a:r>
            <a:r>
              <a:rPr sz="1543" spc="-5" dirty="0">
                <a:latin typeface="Verdana"/>
                <a:cs typeface="Verdana"/>
              </a:rPr>
              <a:t>l</a:t>
            </a:r>
            <a:r>
              <a:rPr sz="1543" spc="-23" dirty="0">
                <a:latin typeface="Verdana"/>
                <a:cs typeface="Verdana"/>
              </a:rPr>
              <a:t>u</a:t>
            </a:r>
            <a:r>
              <a:rPr sz="1543" spc="-14" dirty="0">
                <a:latin typeface="Verdana"/>
                <a:cs typeface="Verdana"/>
              </a:rPr>
              <a:t>e </a:t>
            </a:r>
            <a:r>
              <a:rPr sz="1543" spc="-18" dirty="0">
                <a:latin typeface="Verdana"/>
                <a:cs typeface="Verdana"/>
              </a:rPr>
              <a:t>o</a:t>
            </a:r>
            <a:r>
              <a:rPr sz="1543" spc="-9" dirty="0">
                <a:latin typeface="Verdana"/>
                <a:cs typeface="Verdana"/>
              </a:rPr>
              <a:t>f </a:t>
            </a:r>
            <a:r>
              <a:rPr sz="1543" spc="-23" dirty="0">
                <a:latin typeface="Verdana"/>
                <a:cs typeface="Verdana"/>
              </a:rPr>
              <a:t>th</a:t>
            </a:r>
            <a:r>
              <a:rPr sz="1543" spc="-14" dirty="0">
                <a:latin typeface="Verdana"/>
                <a:cs typeface="Verdana"/>
              </a:rPr>
              <a:t>e </a:t>
            </a:r>
            <a:r>
              <a:rPr sz="1543" spc="-5" dirty="0">
                <a:latin typeface="Verdana"/>
                <a:cs typeface="Verdana"/>
              </a:rPr>
              <a:t>i</a:t>
            </a:r>
            <a:r>
              <a:rPr sz="1543" spc="-23" dirty="0">
                <a:latin typeface="Verdana"/>
                <a:cs typeface="Verdana"/>
              </a:rPr>
              <a:t>n</a:t>
            </a:r>
            <a:r>
              <a:rPr sz="1543" spc="-18" dirty="0">
                <a:latin typeface="Verdana"/>
                <a:cs typeface="Verdana"/>
              </a:rPr>
              <a:t>p</a:t>
            </a:r>
            <a:r>
              <a:rPr sz="1543" spc="-23" dirty="0">
                <a:latin typeface="Verdana"/>
                <a:cs typeface="Verdana"/>
              </a:rPr>
              <a:t>ut</a:t>
            </a:r>
            <a:r>
              <a:rPr sz="1543" spc="-14" dirty="0">
                <a:latin typeface="Verdana"/>
                <a:cs typeface="Verdana"/>
              </a:rPr>
              <a:t>s</a:t>
            </a:r>
            <a:r>
              <a:rPr sz="1543" spc="-9" dirty="0">
                <a:latin typeface="Verdana"/>
                <a:cs typeface="Verdana"/>
              </a:rPr>
              <a:t>.</a:t>
            </a:r>
            <a:endParaRPr sz="1543" dirty="0">
              <a:latin typeface="Verdana"/>
              <a:cs typeface="Verdana"/>
            </a:endParaRPr>
          </a:p>
        </p:txBody>
      </p:sp>
      <p:grpSp>
        <p:nvGrpSpPr>
          <p:cNvPr id="27" name="Group 26">
            <a:extLst>
              <a:ext uri="{FF2B5EF4-FFF2-40B4-BE49-F238E27FC236}">
                <a16:creationId xmlns:a16="http://schemas.microsoft.com/office/drawing/2014/main" id="{43489B4F-22A6-354A-9AAA-43B878989D5F}"/>
              </a:ext>
            </a:extLst>
          </p:cNvPr>
          <p:cNvGrpSpPr/>
          <p:nvPr/>
        </p:nvGrpSpPr>
        <p:grpSpPr>
          <a:xfrm>
            <a:off x="3813048" y="3125019"/>
            <a:ext cx="4592396" cy="2862764"/>
            <a:chOff x="3486960" y="3462581"/>
            <a:chExt cx="4138929" cy="2493645"/>
          </a:xfrm>
        </p:grpSpPr>
        <p:sp>
          <p:nvSpPr>
            <p:cNvPr id="2" name="object 2"/>
            <p:cNvSpPr/>
            <p:nvPr/>
          </p:nvSpPr>
          <p:spPr>
            <a:xfrm>
              <a:off x="3668055" y="3869409"/>
              <a:ext cx="559435" cy="1930400"/>
            </a:xfrm>
            <a:custGeom>
              <a:avLst/>
              <a:gdLst/>
              <a:ahLst/>
              <a:cxnLst/>
              <a:rect l="l" t="t" r="r" b="b"/>
              <a:pathLst>
                <a:path w="559435" h="1930400">
                  <a:moveTo>
                    <a:pt x="0" y="0"/>
                  </a:moveTo>
                  <a:lnTo>
                    <a:pt x="379" y="228199"/>
                  </a:lnTo>
                  <a:lnTo>
                    <a:pt x="1231" y="290081"/>
                  </a:lnTo>
                  <a:lnTo>
                    <a:pt x="2439" y="328757"/>
                  </a:lnTo>
                  <a:lnTo>
                    <a:pt x="6281" y="386774"/>
                  </a:lnTo>
                  <a:lnTo>
                    <a:pt x="11869" y="429319"/>
                  </a:lnTo>
                  <a:lnTo>
                    <a:pt x="23649" y="479601"/>
                  </a:lnTo>
                  <a:lnTo>
                    <a:pt x="42064" y="526015"/>
                  </a:lnTo>
                  <a:lnTo>
                    <a:pt x="62380" y="560825"/>
                  </a:lnTo>
                  <a:lnTo>
                    <a:pt x="89540" y="595635"/>
                  </a:lnTo>
                  <a:lnTo>
                    <a:pt x="124412" y="630442"/>
                  </a:lnTo>
                  <a:lnTo>
                    <a:pt x="157109" y="657518"/>
                  </a:lnTo>
                  <a:lnTo>
                    <a:pt x="200242" y="688459"/>
                  </a:lnTo>
                  <a:lnTo>
                    <a:pt x="255109" y="723269"/>
                  </a:lnTo>
                  <a:lnTo>
                    <a:pt x="294435" y="746476"/>
                  </a:lnTo>
                  <a:lnTo>
                    <a:pt x="427760" y="823831"/>
                  </a:lnTo>
                  <a:lnTo>
                    <a:pt x="452136" y="839303"/>
                  </a:lnTo>
                  <a:lnTo>
                    <a:pt x="490540" y="866376"/>
                  </a:lnTo>
                  <a:lnTo>
                    <a:pt x="529223" y="901186"/>
                  </a:lnTo>
                  <a:lnTo>
                    <a:pt x="554239" y="939865"/>
                  </a:lnTo>
                  <a:lnTo>
                    <a:pt x="558934" y="963072"/>
                  </a:lnTo>
                  <a:lnTo>
                    <a:pt x="558708" y="970806"/>
                  </a:lnTo>
                  <a:lnTo>
                    <a:pt x="544311" y="1009485"/>
                  </a:lnTo>
                  <a:lnTo>
                    <a:pt x="513727" y="1044292"/>
                  </a:lnTo>
                  <a:lnTo>
                    <a:pt x="469341" y="1079102"/>
                  </a:lnTo>
                  <a:lnTo>
                    <a:pt x="421451" y="1110044"/>
                  </a:lnTo>
                  <a:lnTo>
                    <a:pt x="334948" y="1160326"/>
                  </a:lnTo>
                  <a:lnTo>
                    <a:pt x="274565" y="1195136"/>
                  </a:lnTo>
                  <a:lnTo>
                    <a:pt x="211907" y="1233812"/>
                  </a:lnTo>
                  <a:lnTo>
                    <a:pt x="167336" y="1264757"/>
                  </a:lnTo>
                  <a:lnTo>
                    <a:pt x="128786" y="1295698"/>
                  </a:lnTo>
                  <a:lnTo>
                    <a:pt x="93024" y="1330508"/>
                  </a:lnTo>
                  <a:lnTo>
                    <a:pt x="65038" y="1365319"/>
                  </a:lnTo>
                  <a:lnTo>
                    <a:pt x="44020" y="1400129"/>
                  </a:lnTo>
                  <a:lnTo>
                    <a:pt x="24867" y="1446539"/>
                  </a:lnTo>
                  <a:lnTo>
                    <a:pt x="12548" y="1496822"/>
                  </a:lnTo>
                  <a:lnTo>
                    <a:pt x="6670" y="1539366"/>
                  </a:lnTo>
                  <a:lnTo>
                    <a:pt x="2968" y="1589649"/>
                  </a:lnTo>
                  <a:lnTo>
                    <a:pt x="695" y="1670869"/>
                  </a:lnTo>
                  <a:lnTo>
                    <a:pt x="173" y="1740490"/>
                  </a:lnTo>
                  <a:lnTo>
                    <a:pt x="3" y="1899068"/>
                  </a:lnTo>
                  <a:lnTo>
                    <a:pt x="0" y="1930010"/>
                  </a:lnTo>
                </a:path>
              </a:pathLst>
            </a:custGeom>
            <a:ln w="13940">
              <a:solidFill>
                <a:srgbClr val="DAA520"/>
              </a:solidFill>
            </a:ln>
          </p:spPr>
          <p:txBody>
            <a:bodyPr wrap="square" lIns="0" tIns="0" rIns="0" bIns="0" rtlCol="0"/>
            <a:lstStyle/>
            <a:p>
              <a:endParaRPr sz="1452"/>
            </a:p>
          </p:txBody>
        </p:sp>
        <p:sp>
          <p:nvSpPr>
            <p:cNvPr id="3" name="object 3"/>
            <p:cNvSpPr/>
            <p:nvPr/>
          </p:nvSpPr>
          <p:spPr>
            <a:xfrm>
              <a:off x="4535904" y="5188760"/>
              <a:ext cx="2109470" cy="611505"/>
            </a:xfrm>
            <a:custGeom>
              <a:avLst/>
              <a:gdLst/>
              <a:ahLst/>
              <a:cxnLst/>
              <a:rect l="l" t="t" r="r" b="b"/>
              <a:pathLst>
                <a:path w="2109470" h="611504">
                  <a:moveTo>
                    <a:pt x="0" y="611360"/>
                  </a:moveTo>
                  <a:lnTo>
                    <a:pt x="249385" y="610946"/>
                  </a:lnTo>
                  <a:lnTo>
                    <a:pt x="317012" y="610013"/>
                  </a:lnTo>
                  <a:lnTo>
                    <a:pt x="359279" y="608692"/>
                  </a:lnTo>
                  <a:lnTo>
                    <a:pt x="422682" y="604490"/>
                  </a:lnTo>
                  <a:lnTo>
                    <a:pt x="469177" y="598377"/>
                  </a:lnTo>
                  <a:lnTo>
                    <a:pt x="507219" y="590285"/>
                  </a:lnTo>
                  <a:lnTo>
                    <a:pt x="557941" y="573142"/>
                  </a:lnTo>
                  <a:lnTo>
                    <a:pt x="600211" y="551309"/>
                  </a:lnTo>
                  <a:lnTo>
                    <a:pt x="638253" y="524223"/>
                  </a:lnTo>
                  <a:lnTo>
                    <a:pt x="676295" y="488966"/>
                  </a:lnTo>
                  <a:lnTo>
                    <a:pt x="718562" y="439514"/>
                  </a:lnTo>
                  <a:lnTo>
                    <a:pt x="752376" y="392336"/>
                  </a:lnTo>
                  <a:lnTo>
                    <a:pt x="790417" y="332322"/>
                  </a:lnTo>
                  <a:lnTo>
                    <a:pt x="815779" y="289307"/>
                  </a:lnTo>
                  <a:lnTo>
                    <a:pt x="900315" y="143477"/>
                  </a:lnTo>
                  <a:lnTo>
                    <a:pt x="917224" y="116814"/>
                  </a:lnTo>
                  <a:lnTo>
                    <a:pt x="946810" y="74808"/>
                  </a:lnTo>
                  <a:lnTo>
                    <a:pt x="972171" y="44914"/>
                  </a:lnTo>
                  <a:lnTo>
                    <a:pt x="1001761" y="18856"/>
                  </a:lnTo>
                  <a:lnTo>
                    <a:pt x="1044027" y="738"/>
                  </a:lnTo>
                  <a:lnTo>
                    <a:pt x="1052483" y="0"/>
                  </a:lnTo>
                  <a:lnTo>
                    <a:pt x="1060936" y="247"/>
                  </a:lnTo>
                  <a:lnTo>
                    <a:pt x="1103206" y="15993"/>
                  </a:lnTo>
                  <a:lnTo>
                    <a:pt x="1141244" y="49447"/>
                  </a:lnTo>
                  <a:lnTo>
                    <a:pt x="1166605" y="80381"/>
                  </a:lnTo>
                  <a:lnTo>
                    <a:pt x="1196195" y="123327"/>
                  </a:lnTo>
                  <a:lnTo>
                    <a:pt x="1234237" y="185959"/>
                  </a:lnTo>
                  <a:lnTo>
                    <a:pt x="1268051" y="244995"/>
                  </a:lnTo>
                  <a:lnTo>
                    <a:pt x="1306093" y="311041"/>
                  </a:lnTo>
                  <a:lnTo>
                    <a:pt x="1327226" y="346200"/>
                  </a:lnTo>
                  <a:lnTo>
                    <a:pt x="1348359" y="379577"/>
                  </a:lnTo>
                  <a:lnTo>
                    <a:pt x="1382177" y="428328"/>
                  </a:lnTo>
                  <a:lnTo>
                    <a:pt x="1415991" y="470494"/>
                  </a:lnTo>
                  <a:lnTo>
                    <a:pt x="1454033" y="509611"/>
                  </a:lnTo>
                  <a:lnTo>
                    <a:pt x="1492075" y="540221"/>
                  </a:lnTo>
                  <a:lnTo>
                    <a:pt x="1530117" y="563211"/>
                  </a:lnTo>
                  <a:lnTo>
                    <a:pt x="1580835" y="584161"/>
                  </a:lnTo>
                  <a:lnTo>
                    <a:pt x="1635786" y="597635"/>
                  </a:lnTo>
                  <a:lnTo>
                    <a:pt x="1682281" y="604064"/>
                  </a:lnTo>
                  <a:lnTo>
                    <a:pt x="1737232" y="608114"/>
                  </a:lnTo>
                  <a:lnTo>
                    <a:pt x="1825992" y="610599"/>
                  </a:lnTo>
                  <a:lnTo>
                    <a:pt x="1902076" y="611170"/>
                  </a:lnTo>
                  <a:lnTo>
                    <a:pt x="2075378" y="611357"/>
                  </a:lnTo>
                  <a:lnTo>
                    <a:pt x="2109191" y="611360"/>
                  </a:lnTo>
                </a:path>
              </a:pathLst>
            </a:custGeom>
            <a:ln w="15226">
              <a:solidFill>
                <a:srgbClr val="DAA520"/>
              </a:solidFill>
            </a:ln>
          </p:spPr>
          <p:txBody>
            <a:bodyPr wrap="square" lIns="0" tIns="0" rIns="0" bIns="0" rtlCol="0"/>
            <a:lstStyle/>
            <a:p>
              <a:endParaRPr sz="1452"/>
            </a:p>
          </p:txBody>
        </p:sp>
        <p:sp>
          <p:nvSpPr>
            <p:cNvPr id="5" name="object 5"/>
            <p:cNvSpPr/>
            <p:nvPr/>
          </p:nvSpPr>
          <p:spPr>
            <a:xfrm>
              <a:off x="3486960" y="5743069"/>
              <a:ext cx="4138929" cy="80645"/>
            </a:xfrm>
            <a:custGeom>
              <a:avLst/>
              <a:gdLst/>
              <a:ahLst/>
              <a:cxnLst/>
              <a:rect l="l" t="t" r="r" b="b"/>
              <a:pathLst>
                <a:path w="4138929" h="80645">
                  <a:moveTo>
                    <a:pt x="4111699" y="53708"/>
                  </a:moveTo>
                  <a:lnTo>
                    <a:pt x="4058297" y="53708"/>
                  </a:lnTo>
                  <a:lnTo>
                    <a:pt x="4058373" y="80568"/>
                  </a:lnTo>
                  <a:lnTo>
                    <a:pt x="4111699" y="53708"/>
                  </a:lnTo>
                  <a:close/>
                </a:path>
                <a:path w="4138929" h="80645">
                  <a:moveTo>
                    <a:pt x="4058145" y="0"/>
                  </a:moveTo>
                  <a:lnTo>
                    <a:pt x="4058221" y="26847"/>
                  </a:lnTo>
                  <a:lnTo>
                    <a:pt x="0" y="38011"/>
                  </a:lnTo>
                  <a:lnTo>
                    <a:pt x="76" y="64871"/>
                  </a:lnTo>
                  <a:lnTo>
                    <a:pt x="4111699" y="53708"/>
                  </a:lnTo>
                  <a:lnTo>
                    <a:pt x="4138803" y="40055"/>
                  </a:lnTo>
                  <a:lnTo>
                    <a:pt x="4058145" y="0"/>
                  </a:lnTo>
                  <a:close/>
                </a:path>
              </a:pathLst>
            </a:custGeom>
            <a:solidFill>
              <a:srgbClr val="000000"/>
            </a:solidFill>
          </p:spPr>
          <p:txBody>
            <a:bodyPr wrap="square" lIns="0" tIns="0" rIns="0" bIns="0" rtlCol="0"/>
            <a:lstStyle/>
            <a:p>
              <a:endParaRPr sz="1452"/>
            </a:p>
          </p:txBody>
        </p:sp>
        <p:sp>
          <p:nvSpPr>
            <p:cNvPr id="6" name="object 6"/>
            <p:cNvSpPr/>
            <p:nvPr/>
          </p:nvSpPr>
          <p:spPr>
            <a:xfrm>
              <a:off x="3616971" y="3462581"/>
              <a:ext cx="80645" cy="2493645"/>
            </a:xfrm>
            <a:custGeom>
              <a:avLst/>
              <a:gdLst/>
              <a:ahLst/>
              <a:cxnLst/>
              <a:rect l="l" t="t" r="r" b="b"/>
              <a:pathLst>
                <a:path w="80645" h="2493645">
                  <a:moveTo>
                    <a:pt x="40576" y="0"/>
                  </a:moveTo>
                  <a:lnTo>
                    <a:pt x="0" y="80429"/>
                  </a:lnTo>
                  <a:lnTo>
                    <a:pt x="26847" y="80530"/>
                  </a:lnTo>
                  <a:lnTo>
                    <a:pt x="17678" y="2493022"/>
                  </a:lnTo>
                  <a:lnTo>
                    <a:pt x="44526" y="2493124"/>
                  </a:lnTo>
                  <a:lnTo>
                    <a:pt x="53695" y="80632"/>
                  </a:lnTo>
                  <a:lnTo>
                    <a:pt x="80493" y="80632"/>
                  </a:lnTo>
                  <a:lnTo>
                    <a:pt x="40576" y="0"/>
                  </a:lnTo>
                  <a:close/>
                </a:path>
                <a:path w="80645" h="2493645">
                  <a:moveTo>
                    <a:pt x="80493" y="80632"/>
                  </a:moveTo>
                  <a:lnTo>
                    <a:pt x="53695" y="80632"/>
                  </a:lnTo>
                  <a:lnTo>
                    <a:pt x="80543" y="80733"/>
                  </a:lnTo>
                  <a:close/>
                </a:path>
              </a:pathLst>
            </a:custGeom>
            <a:solidFill>
              <a:srgbClr val="000000"/>
            </a:solidFill>
          </p:spPr>
          <p:txBody>
            <a:bodyPr wrap="square" lIns="0" tIns="0" rIns="0" bIns="0" rtlCol="0"/>
            <a:lstStyle/>
            <a:p>
              <a:endParaRPr sz="1452"/>
            </a:p>
          </p:txBody>
        </p:sp>
        <p:sp>
          <p:nvSpPr>
            <p:cNvPr id="7" name="object 7"/>
            <p:cNvSpPr/>
            <p:nvPr/>
          </p:nvSpPr>
          <p:spPr>
            <a:xfrm>
              <a:off x="5590489" y="4849914"/>
              <a:ext cx="0" cy="944880"/>
            </a:xfrm>
            <a:custGeom>
              <a:avLst/>
              <a:gdLst/>
              <a:ahLst/>
              <a:cxnLst/>
              <a:rect l="l" t="t" r="r" b="b"/>
              <a:pathLst>
                <a:path h="944879">
                  <a:moveTo>
                    <a:pt x="0" y="944589"/>
                  </a:moveTo>
                  <a:lnTo>
                    <a:pt x="1" y="0"/>
                  </a:lnTo>
                </a:path>
              </a:pathLst>
            </a:custGeom>
            <a:ln w="26838">
              <a:solidFill>
                <a:srgbClr val="999999"/>
              </a:solidFill>
            </a:ln>
          </p:spPr>
          <p:txBody>
            <a:bodyPr wrap="square" lIns="0" tIns="0" rIns="0" bIns="0" rtlCol="0"/>
            <a:lstStyle/>
            <a:p>
              <a:endParaRPr sz="1452"/>
            </a:p>
          </p:txBody>
        </p:sp>
        <p:sp>
          <p:nvSpPr>
            <p:cNvPr id="8" name="object 8"/>
            <p:cNvSpPr/>
            <p:nvPr/>
          </p:nvSpPr>
          <p:spPr>
            <a:xfrm>
              <a:off x="4305656" y="4308683"/>
              <a:ext cx="2592070" cy="1110615"/>
            </a:xfrm>
            <a:custGeom>
              <a:avLst/>
              <a:gdLst/>
              <a:ahLst/>
              <a:cxnLst/>
              <a:rect l="l" t="t" r="r" b="b"/>
              <a:pathLst>
                <a:path w="2592070" h="1110614">
                  <a:moveTo>
                    <a:pt x="0" y="1110435"/>
                  </a:moveTo>
                  <a:lnTo>
                    <a:pt x="2591666" y="0"/>
                  </a:lnTo>
                </a:path>
              </a:pathLst>
            </a:custGeom>
            <a:ln w="26865">
              <a:solidFill>
                <a:srgbClr val="3366CC"/>
              </a:solidFill>
            </a:ln>
          </p:spPr>
          <p:txBody>
            <a:bodyPr wrap="square" lIns="0" tIns="0" rIns="0" bIns="0" rtlCol="0"/>
            <a:lstStyle/>
            <a:p>
              <a:endParaRPr sz="1452"/>
            </a:p>
          </p:txBody>
        </p:sp>
        <p:sp>
          <p:nvSpPr>
            <p:cNvPr id="9" name="object 9"/>
            <p:cNvSpPr/>
            <p:nvPr/>
          </p:nvSpPr>
          <p:spPr>
            <a:xfrm>
              <a:off x="3725764" y="3860720"/>
              <a:ext cx="3580765" cy="1400175"/>
            </a:xfrm>
            <a:custGeom>
              <a:avLst/>
              <a:gdLst/>
              <a:ahLst/>
              <a:cxnLst/>
              <a:rect l="l" t="t" r="r" b="b"/>
              <a:pathLst>
                <a:path w="3580765" h="1400175">
                  <a:moveTo>
                    <a:pt x="0" y="1399817"/>
                  </a:moveTo>
                  <a:lnTo>
                    <a:pt x="94199" y="1386568"/>
                  </a:lnTo>
                  <a:lnTo>
                    <a:pt x="188376" y="1373211"/>
                  </a:lnTo>
                  <a:lnTo>
                    <a:pt x="282505" y="1359637"/>
                  </a:lnTo>
                  <a:lnTo>
                    <a:pt x="376564" y="1345736"/>
                  </a:lnTo>
                  <a:lnTo>
                    <a:pt x="470530" y="1331399"/>
                  </a:lnTo>
                  <a:lnTo>
                    <a:pt x="564378" y="1316519"/>
                  </a:lnTo>
                  <a:lnTo>
                    <a:pt x="658085" y="1300985"/>
                  </a:lnTo>
                  <a:lnTo>
                    <a:pt x="751629" y="1284690"/>
                  </a:lnTo>
                  <a:lnTo>
                    <a:pt x="844985" y="1267524"/>
                  </a:lnTo>
                  <a:lnTo>
                    <a:pt x="938129" y="1249379"/>
                  </a:lnTo>
                  <a:lnTo>
                    <a:pt x="1031040" y="1230145"/>
                  </a:lnTo>
                  <a:lnTo>
                    <a:pt x="1123692" y="1209715"/>
                  </a:lnTo>
                  <a:lnTo>
                    <a:pt x="1216063" y="1187978"/>
                  </a:lnTo>
                  <a:lnTo>
                    <a:pt x="1308130" y="1164827"/>
                  </a:lnTo>
                  <a:lnTo>
                    <a:pt x="1399868" y="1140152"/>
                  </a:lnTo>
                  <a:lnTo>
                    <a:pt x="1491254" y="1113845"/>
                  </a:lnTo>
                  <a:lnTo>
                    <a:pt x="1582266" y="1085796"/>
                  </a:lnTo>
                  <a:lnTo>
                    <a:pt x="1672879" y="1055897"/>
                  </a:lnTo>
                  <a:lnTo>
                    <a:pt x="1763069" y="1024040"/>
                  </a:lnTo>
                  <a:lnTo>
                    <a:pt x="1852815" y="990114"/>
                  </a:lnTo>
                  <a:lnTo>
                    <a:pt x="1943806" y="952447"/>
                  </a:lnTo>
                  <a:lnTo>
                    <a:pt x="2037408" y="909847"/>
                  </a:lnTo>
                  <a:lnTo>
                    <a:pt x="2133104" y="862927"/>
                  </a:lnTo>
                  <a:lnTo>
                    <a:pt x="2230379" y="812303"/>
                  </a:lnTo>
                  <a:lnTo>
                    <a:pt x="2328717" y="758590"/>
                  </a:lnTo>
                  <a:lnTo>
                    <a:pt x="2427602" y="702401"/>
                  </a:lnTo>
                  <a:lnTo>
                    <a:pt x="2526518" y="644351"/>
                  </a:lnTo>
                  <a:lnTo>
                    <a:pt x="2624949" y="585055"/>
                  </a:lnTo>
                  <a:lnTo>
                    <a:pt x="2722380" y="525127"/>
                  </a:lnTo>
                  <a:lnTo>
                    <a:pt x="2818295" y="465183"/>
                  </a:lnTo>
                  <a:lnTo>
                    <a:pt x="2912179" y="405835"/>
                  </a:lnTo>
                  <a:lnTo>
                    <a:pt x="3003514" y="347700"/>
                  </a:lnTo>
                  <a:lnTo>
                    <a:pt x="3091787" y="291392"/>
                  </a:lnTo>
                  <a:lnTo>
                    <a:pt x="3176480" y="237524"/>
                  </a:lnTo>
                  <a:lnTo>
                    <a:pt x="3257078" y="186713"/>
                  </a:lnTo>
                  <a:lnTo>
                    <a:pt x="3333065" y="139571"/>
                  </a:lnTo>
                  <a:lnTo>
                    <a:pt x="3403926" y="96715"/>
                  </a:lnTo>
                  <a:lnTo>
                    <a:pt x="3469145" y="58758"/>
                  </a:lnTo>
                  <a:lnTo>
                    <a:pt x="3528205" y="26314"/>
                  </a:lnTo>
                  <a:lnTo>
                    <a:pt x="3580592" y="0"/>
                  </a:lnTo>
                </a:path>
              </a:pathLst>
            </a:custGeom>
            <a:ln w="26866">
              <a:solidFill>
                <a:srgbClr val="990000"/>
              </a:solidFill>
            </a:ln>
          </p:spPr>
          <p:txBody>
            <a:bodyPr wrap="square" lIns="0" tIns="0" rIns="0" bIns="0" rtlCol="0"/>
            <a:lstStyle/>
            <a:p>
              <a:endParaRPr sz="1452"/>
            </a:p>
          </p:txBody>
        </p:sp>
        <p:sp>
          <p:nvSpPr>
            <p:cNvPr id="19" name="object 19"/>
            <p:cNvSpPr/>
            <p:nvPr/>
          </p:nvSpPr>
          <p:spPr>
            <a:xfrm>
              <a:off x="3648073" y="4850357"/>
              <a:ext cx="1931035" cy="13970"/>
            </a:xfrm>
            <a:custGeom>
              <a:avLst/>
              <a:gdLst/>
              <a:ahLst/>
              <a:cxnLst/>
              <a:rect l="l" t="t" r="r" b="b"/>
              <a:pathLst>
                <a:path w="1931035" h="13970">
                  <a:moveTo>
                    <a:pt x="0" y="13806"/>
                  </a:moveTo>
                  <a:lnTo>
                    <a:pt x="1930483" y="0"/>
                  </a:lnTo>
                </a:path>
              </a:pathLst>
            </a:custGeom>
            <a:ln w="26870">
              <a:solidFill>
                <a:srgbClr val="999999"/>
              </a:solidFill>
            </a:ln>
          </p:spPr>
          <p:txBody>
            <a:bodyPr wrap="square" lIns="0" tIns="0" rIns="0" bIns="0" rtlCol="0"/>
            <a:lstStyle/>
            <a:p>
              <a:endParaRPr sz="1452"/>
            </a:p>
          </p:txBody>
        </p:sp>
      </p:grpSp>
      <p:sp>
        <p:nvSpPr>
          <p:cNvPr id="22" name="object 22"/>
          <p:cNvSpPr txBox="1">
            <a:spLocks noGrp="1"/>
          </p:cNvSpPr>
          <p:nvPr>
            <p:ph type="sldNum" sz="quarter" idx="7"/>
          </p:nvPr>
        </p:nvSpPr>
        <p:spPr>
          <a:xfrm>
            <a:off x="12928307" y="6032483"/>
            <a:ext cx="392612" cy="139718"/>
          </a:xfrm>
          <a:prstGeom prst="rect">
            <a:avLst/>
          </a:prstGeom>
        </p:spPr>
        <p:txBody>
          <a:bodyPr vert="horz" wrap="square" lIns="0" tIns="0" rIns="0" bIns="0" rtlCol="0" anchor="ctr" anchorCtr="0">
            <a:spAutoFit/>
          </a:bodyPr>
          <a:lstStyle/>
          <a:p>
            <a:pPr marL="23053"/>
            <a:fld id="{81D60167-4931-47E6-BA6A-407CBD079E47}" type="slidenum">
              <a:rPr spc="-9" dirty="0"/>
              <a:pPr marL="23053"/>
              <a:t>22</a:t>
            </a:fld>
            <a:endParaRPr spc="-9" dirty="0"/>
          </a:p>
        </p:txBody>
      </p:sp>
      <p:sp>
        <p:nvSpPr>
          <p:cNvPr id="23" name="object 23"/>
          <p:cNvSpPr txBox="1">
            <a:spLocks noGrp="1"/>
          </p:cNvSpPr>
          <p:nvPr>
            <p:ph type="ftr" sz="quarter" idx="5"/>
          </p:nvPr>
        </p:nvSpPr>
        <p:spPr>
          <a:xfrm>
            <a:off x="1242739" y="6273076"/>
            <a:ext cx="0" cy="5868145"/>
          </a:xfrm>
          <a:prstGeom prst="rect">
            <a:avLst/>
          </a:prstGeom>
        </p:spPr>
        <p:txBody>
          <a:bodyPr vert="horz" wrap="square" lIns="0" tIns="0" rIns="0" bIns="0" rtlCol="0" anchor="t" anchorCtr="0">
            <a:spAutoFit/>
          </a:bodyPr>
          <a:lstStyle/>
          <a:p>
            <a:pPr marL="11527"/>
            <a:r>
              <a:rPr spc="-45" dirty="0"/>
              <a:t>D</a:t>
            </a:r>
            <a:r>
              <a:rPr spc="-41" dirty="0"/>
              <a:t>T</a:t>
            </a:r>
            <a:r>
              <a:rPr spc="-9" dirty="0"/>
              <a:t>U</a:t>
            </a:r>
            <a:r>
              <a:rPr spc="-54" dirty="0"/>
              <a:t> </a:t>
            </a:r>
            <a:r>
              <a:rPr spc="-68" dirty="0"/>
              <a:t>W</a:t>
            </a:r>
            <a:r>
              <a:rPr spc="-18" dirty="0"/>
              <a:t>i</a:t>
            </a:r>
            <a:r>
              <a:rPr spc="-36" dirty="0"/>
              <a:t>n</a:t>
            </a:r>
            <a:r>
              <a:rPr spc="-9" dirty="0"/>
              <a:t>d</a:t>
            </a:r>
            <a:r>
              <a:rPr spc="-50" dirty="0"/>
              <a:t> </a:t>
            </a:r>
            <a:r>
              <a:rPr spc="-45" dirty="0"/>
              <a:t>E</a:t>
            </a:r>
            <a:r>
              <a:rPr spc="-36" dirty="0"/>
              <a:t>n</a:t>
            </a:r>
            <a:r>
              <a:rPr spc="-41" dirty="0"/>
              <a:t>e</a:t>
            </a:r>
            <a:r>
              <a:rPr spc="-27" dirty="0"/>
              <a:t>r</a:t>
            </a:r>
            <a:r>
              <a:rPr spc="-45" dirty="0"/>
              <a:t>g</a:t>
            </a:r>
            <a:r>
              <a:rPr spc="-41" dirty="0"/>
              <a:t>y</a:t>
            </a:r>
            <a:r>
              <a:rPr dirty="0"/>
              <a:t>,</a:t>
            </a:r>
            <a:r>
              <a:rPr spc="-32" dirty="0"/>
              <a:t> </a:t>
            </a:r>
            <a:r>
              <a:rPr spc="-41" dirty="0"/>
              <a:t>Te</a:t>
            </a:r>
            <a:r>
              <a:rPr spc="-32" dirty="0"/>
              <a:t>c</a:t>
            </a:r>
            <a:r>
              <a:rPr spc="-36" dirty="0"/>
              <a:t>hn</a:t>
            </a:r>
            <a:r>
              <a:rPr spc="-18" dirty="0"/>
              <a:t>i</a:t>
            </a:r>
            <a:r>
              <a:rPr spc="-32" dirty="0"/>
              <a:t>c</a:t>
            </a:r>
            <a:r>
              <a:rPr spc="-41" dirty="0"/>
              <a:t>a</a:t>
            </a:r>
            <a:r>
              <a:rPr spc="-5" dirty="0"/>
              <a:t>l</a:t>
            </a:r>
            <a:r>
              <a:rPr spc="-23" dirty="0"/>
              <a:t> </a:t>
            </a:r>
            <a:r>
              <a:rPr spc="-54" dirty="0"/>
              <a:t>U</a:t>
            </a:r>
            <a:r>
              <a:rPr spc="-36" dirty="0"/>
              <a:t>n</a:t>
            </a:r>
            <a:r>
              <a:rPr spc="-18" dirty="0"/>
              <a:t>i</a:t>
            </a:r>
            <a:r>
              <a:rPr spc="-41" dirty="0"/>
              <a:t>ve</a:t>
            </a:r>
            <a:r>
              <a:rPr spc="-27" dirty="0"/>
              <a:t>rs</a:t>
            </a:r>
            <a:r>
              <a:rPr spc="-18" dirty="0"/>
              <a:t>i</a:t>
            </a:r>
            <a:r>
              <a:rPr spc="-23" dirty="0"/>
              <a:t>t</a:t>
            </a:r>
            <a:r>
              <a:rPr spc="-9" dirty="0"/>
              <a:t>y</a:t>
            </a:r>
            <a:r>
              <a:rPr spc="-41" dirty="0"/>
              <a:t> </a:t>
            </a:r>
            <a:r>
              <a:rPr spc="-45" dirty="0"/>
              <a:t>o</a:t>
            </a:r>
            <a:r>
              <a:rPr dirty="0"/>
              <a:t>f</a:t>
            </a:r>
            <a:r>
              <a:rPr spc="-36" dirty="0"/>
              <a:t> </a:t>
            </a:r>
            <a:r>
              <a:rPr spc="-45" dirty="0"/>
              <a:t>D</a:t>
            </a:r>
            <a:r>
              <a:rPr spc="-41" dirty="0"/>
              <a:t>e</a:t>
            </a:r>
            <a:r>
              <a:rPr spc="-36" dirty="0"/>
              <a:t>n</a:t>
            </a:r>
            <a:r>
              <a:rPr spc="-68" dirty="0"/>
              <a:t>m</a:t>
            </a:r>
            <a:r>
              <a:rPr spc="-41" dirty="0"/>
              <a:t>a</a:t>
            </a:r>
            <a:r>
              <a:rPr spc="-27" dirty="0"/>
              <a:t>r</a:t>
            </a:r>
            <a:r>
              <a:rPr spc="-9" dirty="0"/>
              <a:t>k</a:t>
            </a:r>
          </a:p>
        </p:txBody>
      </p:sp>
      <p:pic>
        <p:nvPicPr>
          <p:cNvPr id="24" name="Picture 23">
            <a:extLst>
              <a:ext uri="{FF2B5EF4-FFF2-40B4-BE49-F238E27FC236}">
                <a16:creationId xmlns:a16="http://schemas.microsoft.com/office/drawing/2014/main" id="{DE2EE915-59D1-8847-A5E6-F7B4464ECC75}"/>
              </a:ext>
            </a:extLst>
          </p:cNvPr>
          <p:cNvPicPr>
            <a:picLocks noChangeAspect="1"/>
          </p:cNvPicPr>
          <p:nvPr/>
        </p:nvPicPr>
        <p:blipFill rotWithShape="1">
          <a:blip r:embed="rId3"/>
          <a:srcRect r="70100"/>
          <a:stretch/>
        </p:blipFill>
        <p:spPr>
          <a:xfrm>
            <a:off x="2358535" y="2136736"/>
            <a:ext cx="2213195" cy="910558"/>
          </a:xfrm>
          <a:prstGeom prst="rect">
            <a:avLst/>
          </a:prstGeom>
        </p:spPr>
      </p:pic>
      <p:pic>
        <p:nvPicPr>
          <p:cNvPr id="25" name="Picture 24">
            <a:extLst>
              <a:ext uri="{FF2B5EF4-FFF2-40B4-BE49-F238E27FC236}">
                <a16:creationId xmlns:a16="http://schemas.microsoft.com/office/drawing/2014/main" id="{18CB2011-311D-8B40-85A8-D8BD51D6CF22}"/>
              </a:ext>
            </a:extLst>
          </p:cNvPr>
          <p:cNvPicPr>
            <a:picLocks noChangeAspect="1"/>
          </p:cNvPicPr>
          <p:nvPr/>
        </p:nvPicPr>
        <p:blipFill>
          <a:blip r:embed="rId4"/>
          <a:stretch>
            <a:fillRect/>
          </a:stretch>
        </p:blipFill>
        <p:spPr>
          <a:xfrm>
            <a:off x="5670483" y="2110752"/>
            <a:ext cx="2939143" cy="922084"/>
          </a:xfrm>
          <a:prstGeom prst="rect">
            <a:avLst/>
          </a:prstGeom>
        </p:spPr>
      </p:pic>
      <p:pic>
        <p:nvPicPr>
          <p:cNvPr id="26" name="Picture 25">
            <a:extLst>
              <a:ext uri="{FF2B5EF4-FFF2-40B4-BE49-F238E27FC236}">
                <a16:creationId xmlns:a16="http://schemas.microsoft.com/office/drawing/2014/main" id="{393D7540-456E-D84E-9F31-D3691A42E564}"/>
              </a:ext>
            </a:extLst>
          </p:cNvPr>
          <p:cNvPicPr>
            <a:picLocks noChangeAspect="1"/>
          </p:cNvPicPr>
          <p:nvPr/>
        </p:nvPicPr>
        <p:blipFill>
          <a:blip r:embed="rId5"/>
          <a:stretch>
            <a:fillRect/>
          </a:stretch>
        </p:blipFill>
        <p:spPr>
          <a:xfrm rot="16200000">
            <a:off x="2113080" y="4343017"/>
            <a:ext cx="2605131" cy="380148"/>
          </a:xfrm>
          <a:prstGeom prst="rect">
            <a:avLst/>
          </a:prstGeom>
        </p:spPr>
      </p:pic>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1D53EBEA-65E1-B64C-8B7D-F8B1E1E7CDCD}"/>
                  </a:ext>
                </a:extLst>
              </p:cNvPr>
              <p:cNvSpPr/>
              <p:nvPr/>
            </p:nvSpPr>
            <p:spPr>
              <a:xfrm>
                <a:off x="5670965" y="5049645"/>
                <a:ext cx="3596128" cy="3157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52" i="1">
                              <a:latin typeface="Cambria Math" panose="02040503050406030204" pitchFamily="18" charset="0"/>
                            </a:rPr>
                          </m:ctrlPr>
                        </m:sSubPr>
                        <m:e>
                          <m:r>
                            <a:rPr lang="en-US" sz="1452" i="1">
                              <a:latin typeface="Cambria Math" panose="02040503050406030204" pitchFamily="18" charset="0"/>
                            </a:rPr>
                            <m:t>𝑥</m:t>
                          </m:r>
                        </m:e>
                        <m:sub>
                          <m:r>
                            <m:rPr>
                              <m:sty m:val="p"/>
                            </m:rPr>
                            <a:rPr lang="en-US" sz="1452">
                              <a:latin typeface="Cambria Math" panose="02040503050406030204" pitchFamily="18" charset="0"/>
                            </a:rPr>
                            <m:t>real</m:t>
                          </m:r>
                        </m:sub>
                      </m:sSub>
                      <m:r>
                        <a:rPr lang="en-US" sz="1452" i="1">
                          <a:latin typeface="Cambria Math" panose="02040503050406030204" pitchFamily="18" charset="0"/>
                        </a:rPr>
                        <m:t> ~ </m:t>
                      </m:r>
                      <m:r>
                        <a:rPr lang="en-US" sz="1452" i="1">
                          <a:latin typeface="Cambria Math" panose="02040503050406030204" pitchFamily="18" charset="0"/>
                        </a:rPr>
                        <m:t>𝑁𝑜𝑟𝑚𝑎𝑙</m:t>
                      </m:r>
                      <m:d>
                        <m:dPr>
                          <m:begChr m:val="{"/>
                          <m:endChr m:val="}"/>
                          <m:ctrlPr>
                            <a:rPr lang="en-US" sz="1452" i="1">
                              <a:latin typeface="Cambria Math" panose="02040503050406030204" pitchFamily="18" charset="0"/>
                            </a:rPr>
                          </m:ctrlPr>
                        </m:dPr>
                        <m:e>
                          <m:sSub>
                            <m:sSubPr>
                              <m:ctrlPr>
                                <a:rPr lang="en-US" sz="1452" i="1">
                                  <a:latin typeface="Cambria Math" panose="02040503050406030204" pitchFamily="18" charset="0"/>
                                </a:rPr>
                              </m:ctrlPr>
                            </m:sSubPr>
                            <m:e>
                              <m:r>
                                <a:rPr lang="en-US" sz="1452" i="1">
                                  <a:latin typeface="Cambria Math" panose="02040503050406030204" pitchFamily="18" charset="0"/>
                                </a:rPr>
                                <m:t>𝑥</m:t>
                              </m:r>
                            </m:e>
                            <m:sub>
                              <m:r>
                                <a:rPr lang="en-US" sz="1452" i="1">
                                  <a:latin typeface="Cambria Math" panose="02040503050406030204" pitchFamily="18" charset="0"/>
                                </a:rPr>
                                <m:t>0</m:t>
                              </m:r>
                            </m:sub>
                          </m:sSub>
                          <m:r>
                            <a:rPr lang="en-US" sz="1452" i="1">
                              <a:latin typeface="Cambria Math" panose="02040503050406030204" pitchFamily="18" charset="0"/>
                            </a:rPr>
                            <m:t>,</m:t>
                          </m:r>
                          <m:sSub>
                            <m:sSubPr>
                              <m:ctrlPr>
                                <a:rPr lang="en-US" sz="1452" i="1">
                                  <a:latin typeface="Cambria Math" panose="02040503050406030204" pitchFamily="18" charset="0"/>
                                </a:rPr>
                              </m:ctrlPr>
                            </m:sSubPr>
                            <m:e>
                              <m:r>
                                <a:rPr lang="en-US" sz="1452" i="1">
                                  <a:latin typeface="Cambria Math" panose="02040503050406030204" pitchFamily="18" charset="0"/>
                                </a:rPr>
                                <m:t>𝑈</m:t>
                              </m:r>
                            </m:e>
                            <m:sub>
                              <m:r>
                                <a:rPr lang="en-US" sz="1452" i="1">
                                  <a:latin typeface="Cambria Math" panose="02040503050406030204" pitchFamily="18" charset="0"/>
                                </a:rPr>
                                <m:t>𝑥</m:t>
                              </m:r>
                            </m:sub>
                          </m:sSub>
                        </m:e>
                      </m:d>
                    </m:oMath>
                  </m:oMathPara>
                </a14:m>
                <a:endParaRPr lang="en-GB" sz="1452" dirty="0"/>
              </a:p>
            </p:txBody>
          </p:sp>
        </mc:Choice>
        <mc:Fallback>
          <p:sp>
            <p:nvSpPr>
              <p:cNvPr id="28" name="Rectangle 27">
                <a:extLst>
                  <a:ext uri="{FF2B5EF4-FFF2-40B4-BE49-F238E27FC236}">
                    <a16:creationId xmlns:a16="http://schemas.microsoft.com/office/drawing/2014/main" id="{1D53EBEA-65E1-B64C-8B7D-F8B1E1E7CDCD}"/>
                  </a:ext>
                </a:extLst>
              </p:cNvPr>
              <p:cNvSpPr>
                <a:spLocks noRot="1" noChangeAspect="1" noMove="1" noResize="1" noEditPoints="1" noAdjustHandles="1" noChangeArrowheads="1" noChangeShapeType="1" noTextEdit="1"/>
              </p:cNvSpPr>
              <p:nvPr/>
            </p:nvSpPr>
            <p:spPr>
              <a:xfrm>
                <a:off x="5670965" y="5049645"/>
                <a:ext cx="3596128" cy="315792"/>
              </a:xfrm>
              <a:prstGeom prst="rect">
                <a:avLst/>
              </a:prstGeom>
              <a:blipFill>
                <a:blip r:embed="rId6"/>
                <a:stretch>
                  <a:fillRect b="-15385"/>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22A2E11C-610F-764C-86D7-011C571BE421}"/>
              </a:ext>
            </a:extLst>
          </p:cNvPr>
          <p:cNvPicPr>
            <a:picLocks noChangeAspect="1"/>
          </p:cNvPicPr>
          <p:nvPr/>
        </p:nvPicPr>
        <p:blipFill>
          <a:blip r:embed="rId7"/>
          <a:stretch>
            <a:fillRect/>
          </a:stretch>
        </p:blipFill>
        <p:spPr>
          <a:xfrm>
            <a:off x="5565287" y="5873100"/>
            <a:ext cx="1360074" cy="39188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7009" y="184798"/>
            <a:ext cx="7636393" cy="723922"/>
          </a:xfrm>
          <a:prstGeom prst="rect">
            <a:avLst/>
          </a:prstGeom>
        </p:spPr>
        <p:txBody>
          <a:bodyPr vert="horz" wrap="square" lIns="0" tIns="351161" rIns="0" bIns="0" numCol="1" rtlCol="0" anchor="b" anchorCtr="0" compatLnSpc="1">
            <a:prstTxWarp prst="textNoShape">
              <a:avLst/>
            </a:prstTxWarp>
            <a:spAutoFit/>
          </a:bodyPr>
          <a:lstStyle/>
          <a:p>
            <a:pPr marL="11527"/>
            <a:r>
              <a:rPr sz="2400" spc="18" dirty="0">
                <a:latin typeface="Verdana"/>
                <a:cs typeface="Verdana"/>
              </a:rPr>
              <a:t>I</a:t>
            </a:r>
            <a:r>
              <a:rPr sz="2400" spc="23" dirty="0">
                <a:latin typeface="Verdana"/>
                <a:cs typeface="Verdana"/>
              </a:rPr>
              <a:t>n</a:t>
            </a:r>
            <a:r>
              <a:rPr sz="2400" spc="18" dirty="0">
                <a:latin typeface="Verdana"/>
                <a:cs typeface="Verdana"/>
              </a:rPr>
              <a:t>p</a:t>
            </a:r>
            <a:r>
              <a:rPr sz="2400" spc="23" dirty="0">
                <a:latin typeface="Verdana"/>
                <a:cs typeface="Verdana"/>
              </a:rPr>
              <a:t>u</a:t>
            </a:r>
            <a:r>
              <a:rPr sz="2400" spc="-14" dirty="0">
                <a:latin typeface="Verdana"/>
                <a:cs typeface="Verdana"/>
              </a:rPr>
              <a:t>t</a:t>
            </a:r>
            <a:r>
              <a:rPr sz="2400" spc="18" dirty="0">
                <a:latin typeface="Verdana"/>
                <a:cs typeface="Verdana"/>
              </a:rPr>
              <a:t> </a:t>
            </a:r>
            <a:r>
              <a:rPr sz="2400" spc="23" dirty="0">
                <a:latin typeface="Verdana"/>
                <a:cs typeface="Verdana"/>
              </a:rPr>
              <a:t>Un</a:t>
            </a:r>
            <a:r>
              <a:rPr sz="2400" spc="14" dirty="0">
                <a:latin typeface="Verdana"/>
                <a:cs typeface="Verdana"/>
              </a:rPr>
              <a:t>c</a:t>
            </a:r>
            <a:r>
              <a:rPr sz="2400" spc="23" dirty="0">
                <a:latin typeface="Verdana"/>
                <a:cs typeface="Verdana"/>
              </a:rPr>
              <a:t>e</a:t>
            </a:r>
            <a:r>
              <a:rPr sz="2400" spc="9" dirty="0">
                <a:latin typeface="Verdana"/>
                <a:cs typeface="Verdana"/>
              </a:rPr>
              <a:t>r</a:t>
            </a:r>
            <a:r>
              <a:rPr sz="2400" spc="-9" dirty="0">
                <a:latin typeface="Verdana"/>
                <a:cs typeface="Verdana"/>
              </a:rPr>
              <a:t>t</a:t>
            </a:r>
            <a:r>
              <a:rPr sz="2400" dirty="0">
                <a:latin typeface="Verdana"/>
                <a:cs typeface="Verdana"/>
              </a:rPr>
              <a:t>ai</a:t>
            </a:r>
            <a:r>
              <a:rPr sz="2400" spc="5" dirty="0">
                <a:latin typeface="Verdana"/>
                <a:cs typeface="Verdana"/>
              </a:rPr>
              <a:t>n</a:t>
            </a:r>
            <a:r>
              <a:rPr sz="2400" spc="-9" dirty="0">
                <a:latin typeface="Verdana"/>
                <a:cs typeface="Verdana"/>
              </a:rPr>
              <a:t>t</a:t>
            </a:r>
            <a:r>
              <a:rPr sz="2400" spc="-18" dirty="0">
                <a:latin typeface="Verdana"/>
                <a:cs typeface="Verdana"/>
              </a:rPr>
              <a:t>y</a:t>
            </a:r>
            <a:r>
              <a:rPr sz="2400" spc="32" dirty="0">
                <a:latin typeface="Verdana"/>
                <a:cs typeface="Verdana"/>
              </a:rPr>
              <a:t> </a:t>
            </a:r>
            <a:r>
              <a:rPr sz="2400" spc="5" dirty="0">
                <a:latin typeface="Verdana"/>
                <a:cs typeface="Verdana"/>
              </a:rPr>
              <a:t>P</a:t>
            </a:r>
            <a:r>
              <a:rPr sz="2400" spc="-5" dirty="0">
                <a:latin typeface="Verdana"/>
                <a:cs typeface="Verdana"/>
              </a:rPr>
              <a:t>r</a:t>
            </a:r>
            <a:r>
              <a:rPr sz="2400" dirty="0">
                <a:latin typeface="Verdana"/>
                <a:cs typeface="Verdana"/>
              </a:rPr>
              <a:t>o</a:t>
            </a:r>
            <a:r>
              <a:rPr sz="2400" spc="18" dirty="0">
                <a:latin typeface="Verdana"/>
                <a:cs typeface="Verdana"/>
              </a:rPr>
              <a:t>p</a:t>
            </a:r>
            <a:r>
              <a:rPr sz="2400" spc="-5" dirty="0">
                <a:latin typeface="Verdana"/>
                <a:cs typeface="Verdana"/>
              </a:rPr>
              <a:t>a</a:t>
            </a:r>
            <a:r>
              <a:rPr sz="2400" spc="18" dirty="0">
                <a:latin typeface="Verdana"/>
                <a:cs typeface="Verdana"/>
              </a:rPr>
              <a:t>g</a:t>
            </a:r>
            <a:r>
              <a:rPr sz="2400" spc="-5" dirty="0">
                <a:latin typeface="Verdana"/>
                <a:cs typeface="Verdana"/>
              </a:rPr>
              <a:t>a</a:t>
            </a:r>
            <a:r>
              <a:rPr sz="2400" spc="-9" dirty="0">
                <a:latin typeface="Verdana"/>
                <a:cs typeface="Verdana"/>
              </a:rPr>
              <a:t>t</a:t>
            </a:r>
            <a:r>
              <a:rPr sz="2400" dirty="0">
                <a:latin typeface="Verdana"/>
                <a:cs typeface="Verdana"/>
              </a:rPr>
              <a:t>io</a:t>
            </a:r>
            <a:r>
              <a:rPr sz="2400" spc="27" dirty="0">
                <a:latin typeface="Verdana"/>
                <a:cs typeface="Verdana"/>
              </a:rPr>
              <a:t>n</a:t>
            </a:r>
            <a:r>
              <a:rPr sz="2400" dirty="0">
                <a:latin typeface="Verdana"/>
                <a:cs typeface="Verdana"/>
              </a:rPr>
              <a:t>:</a:t>
            </a:r>
            <a:r>
              <a:rPr sz="2400" spc="23" dirty="0">
                <a:latin typeface="Verdana"/>
                <a:cs typeface="Verdana"/>
              </a:rPr>
              <a:t> </a:t>
            </a:r>
            <a:r>
              <a:rPr sz="2400" spc="27" dirty="0">
                <a:latin typeface="Verdana"/>
                <a:cs typeface="Verdana"/>
              </a:rPr>
              <a:t>G</a:t>
            </a:r>
            <a:r>
              <a:rPr sz="2400" spc="23" dirty="0">
                <a:latin typeface="Verdana"/>
                <a:cs typeface="Verdana"/>
              </a:rPr>
              <a:t>U</a:t>
            </a:r>
            <a:r>
              <a:rPr sz="2400" spc="5" dirty="0">
                <a:latin typeface="Verdana"/>
                <a:cs typeface="Verdana"/>
              </a:rPr>
              <a:t>M</a:t>
            </a:r>
            <a:r>
              <a:rPr sz="2400" dirty="0">
                <a:latin typeface="Verdana"/>
                <a:cs typeface="Verdana"/>
              </a:rPr>
              <a:t>,</a:t>
            </a:r>
            <a:r>
              <a:rPr sz="2400" spc="18" dirty="0">
                <a:latin typeface="Verdana"/>
                <a:cs typeface="Verdana"/>
              </a:rPr>
              <a:t> </a:t>
            </a:r>
            <a:r>
              <a:rPr sz="2400" dirty="0">
                <a:latin typeface="Verdana"/>
                <a:cs typeface="Verdana"/>
              </a:rPr>
              <a:t>T</a:t>
            </a:r>
            <a:r>
              <a:rPr sz="2400" spc="-5" dirty="0">
                <a:latin typeface="Verdana"/>
                <a:cs typeface="Verdana"/>
              </a:rPr>
              <a:t>a</a:t>
            </a:r>
            <a:r>
              <a:rPr sz="2400" dirty="0">
                <a:latin typeface="Verdana"/>
                <a:cs typeface="Verdana"/>
              </a:rPr>
              <a:t>ylor</a:t>
            </a:r>
          </a:p>
        </p:txBody>
      </p:sp>
      <p:sp>
        <p:nvSpPr>
          <p:cNvPr id="4" name="object 4"/>
          <p:cNvSpPr txBox="1">
            <a:spLocks noGrp="1"/>
          </p:cNvSpPr>
          <p:nvPr>
            <p:ph type="sldNum" sz="quarter" idx="7"/>
          </p:nvPr>
        </p:nvSpPr>
        <p:spPr>
          <a:xfrm>
            <a:off x="1126912" y="7000754"/>
            <a:ext cx="205105" cy="153034"/>
          </a:xfrm>
          <a:prstGeom prst="rect">
            <a:avLst/>
          </a:prstGeom>
        </p:spPr>
        <p:txBody>
          <a:bodyPr vert="horz" wrap="square" lIns="0" tIns="0" rIns="0" bIns="0" rtlCol="0">
            <a:spAutoFit/>
          </a:bodyPr>
          <a:lstStyle>
            <a:defPPr>
              <a:defRPr lang="da-DK"/>
            </a:defPPr>
            <a:lvl1pPr marL="0" algn="l" defTabSz="914400" rtl="0" eaLnBrk="1" latinLnBrk="0" hangingPunct="1">
              <a:defRPr sz="1000" b="0" i="0" kern="1200">
                <a:solidFill>
                  <a:schemeClr val="tx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053"/>
            <a:fld id="{81D60167-4931-47E6-BA6A-407CBD079E47}" type="slidenum">
              <a:rPr lang="en-DK" spc="-10" smtClean="0"/>
              <a:pPr marL="25400"/>
              <a:t>23</a:t>
            </a:fld>
            <a:endParaRPr spc="-9" dirty="0">
              <a:latin typeface="Verdana"/>
              <a:cs typeface="Verdana"/>
            </a:endParaRPr>
          </a:p>
        </p:txBody>
      </p:sp>
      <p:sp>
        <p:nvSpPr>
          <p:cNvPr id="5" name="object 5"/>
          <p:cNvSpPr txBox="1">
            <a:spLocks noGrp="1"/>
          </p:cNvSpPr>
          <p:nvPr>
            <p:ph type="ftr" sz="quarter" idx="5"/>
          </p:nvPr>
        </p:nvSpPr>
        <p:spPr>
          <a:xfrm>
            <a:off x="1540630" y="7000754"/>
            <a:ext cx="3500754" cy="153034"/>
          </a:xfrm>
          <a:prstGeom prst="rect">
            <a:avLst/>
          </a:prstGeom>
        </p:spPr>
        <p:txBody>
          <a:bodyPr vert="horz" wrap="square" lIns="0" tIns="0" rIns="0" bIns="0" rtlCol="0">
            <a:spAutoFit/>
          </a:bodyPr>
          <a:lstStyle>
            <a:defPPr>
              <a:defRPr lang="da-DK"/>
            </a:defPPr>
            <a:lvl1pPr marL="0" algn="l" defTabSz="914400" rtl="0" eaLnBrk="1" latinLnBrk="0" hangingPunct="1">
              <a:defRPr sz="1000" b="1" i="0" kern="1200">
                <a:solidFill>
                  <a:schemeClr val="tx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27"/>
            <a:r>
              <a:rPr lang="en-GB" spc="-50"/>
              <a:t>D</a:t>
            </a:r>
            <a:r>
              <a:rPr lang="en-GB" spc="-45"/>
              <a:t>T</a:t>
            </a:r>
            <a:r>
              <a:rPr lang="en-GB" spc="-10"/>
              <a:t>U</a:t>
            </a:r>
            <a:r>
              <a:rPr lang="en-GB" spc="-60"/>
              <a:t> </a:t>
            </a:r>
            <a:r>
              <a:rPr lang="en-GB" spc="-75"/>
              <a:t>W</a:t>
            </a:r>
            <a:r>
              <a:rPr lang="en-GB" spc="-20"/>
              <a:t>i</a:t>
            </a:r>
            <a:r>
              <a:rPr lang="en-GB" spc="-40"/>
              <a:t>n</a:t>
            </a:r>
            <a:r>
              <a:rPr lang="en-GB" spc="-10"/>
              <a:t>d</a:t>
            </a:r>
            <a:r>
              <a:rPr lang="en-GB" spc="-55"/>
              <a:t> </a:t>
            </a:r>
            <a:r>
              <a:rPr lang="en-GB" spc="-50"/>
              <a:t>E</a:t>
            </a:r>
            <a:r>
              <a:rPr lang="en-GB" spc="-40"/>
              <a:t>n</a:t>
            </a:r>
            <a:r>
              <a:rPr lang="en-GB" spc="-45"/>
              <a:t>e</a:t>
            </a:r>
            <a:r>
              <a:rPr lang="en-GB" spc="-30"/>
              <a:t>r</a:t>
            </a:r>
            <a:r>
              <a:rPr lang="en-GB" spc="-50"/>
              <a:t>g</a:t>
            </a:r>
            <a:r>
              <a:rPr lang="en-GB" spc="-45"/>
              <a:t>y</a:t>
            </a:r>
            <a:r>
              <a:rPr lang="en-GB"/>
              <a:t>,</a:t>
            </a:r>
            <a:r>
              <a:rPr lang="en-GB" spc="-35"/>
              <a:t> </a:t>
            </a:r>
            <a:r>
              <a:rPr lang="en-GB" spc="-45"/>
              <a:t>Te</a:t>
            </a:r>
            <a:r>
              <a:rPr lang="en-GB" spc="-35"/>
              <a:t>c</a:t>
            </a:r>
            <a:r>
              <a:rPr lang="en-GB" spc="-40"/>
              <a:t>hn</a:t>
            </a:r>
            <a:r>
              <a:rPr lang="en-GB" spc="-20"/>
              <a:t>i</a:t>
            </a:r>
            <a:r>
              <a:rPr lang="en-GB" spc="-35"/>
              <a:t>c</a:t>
            </a:r>
            <a:r>
              <a:rPr lang="en-GB" spc="-45"/>
              <a:t>a</a:t>
            </a:r>
            <a:r>
              <a:rPr lang="en-GB" spc="-5"/>
              <a:t>l</a:t>
            </a:r>
            <a:r>
              <a:rPr lang="en-GB" spc="-25"/>
              <a:t> </a:t>
            </a:r>
            <a:r>
              <a:rPr lang="en-GB" spc="-60"/>
              <a:t>U</a:t>
            </a:r>
            <a:r>
              <a:rPr lang="en-GB" spc="-40"/>
              <a:t>n</a:t>
            </a:r>
            <a:r>
              <a:rPr lang="en-GB" spc="-20"/>
              <a:t>i</a:t>
            </a:r>
            <a:r>
              <a:rPr lang="en-GB" spc="-45"/>
              <a:t>ve</a:t>
            </a:r>
            <a:r>
              <a:rPr lang="en-GB" spc="-30"/>
              <a:t>rs</a:t>
            </a:r>
            <a:r>
              <a:rPr lang="en-GB" spc="-20"/>
              <a:t>i</a:t>
            </a:r>
            <a:r>
              <a:rPr lang="en-GB" spc="-25"/>
              <a:t>t</a:t>
            </a:r>
            <a:r>
              <a:rPr lang="en-GB" spc="-10"/>
              <a:t>y</a:t>
            </a:r>
            <a:r>
              <a:rPr lang="en-GB" spc="-45"/>
              <a:t> </a:t>
            </a:r>
            <a:r>
              <a:rPr lang="en-GB" spc="-50"/>
              <a:t>o</a:t>
            </a:r>
            <a:r>
              <a:rPr lang="en-GB"/>
              <a:t>f</a:t>
            </a:r>
            <a:r>
              <a:rPr lang="en-GB" spc="-40"/>
              <a:t> </a:t>
            </a:r>
            <a:r>
              <a:rPr lang="en-GB" spc="-50"/>
              <a:t>D</a:t>
            </a:r>
            <a:r>
              <a:rPr lang="en-GB" spc="-45"/>
              <a:t>e</a:t>
            </a:r>
            <a:r>
              <a:rPr lang="en-GB" spc="-40"/>
              <a:t>n</a:t>
            </a:r>
            <a:r>
              <a:rPr lang="en-GB" spc="-75"/>
              <a:t>m</a:t>
            </a:r>
            <a:r>
              <a:rPr lang="en-GB" spc="-45"/>
              <a:t>a</a:t>
            </a:r>
            <a:r>
              <a:rPr lang="en-GB" spc="-30"/>
              <a:t>r</a:t>
            </a:r>
            <a:r>
              <a:rPr lang="en-GB" spc="-10"/>
              <a:t>k</a:t>
            </a:r>
            <a:endParaRPr spc="-9" dirty="0">
              <a:latin typeface="Verdana"/>
              <a:cs typeface="Verdana"/>
            </a:endParaRPr>
          </a:p>
        </p:txBody>
      </p:sp>
      <mc:AlternateContent xmlns:mc="http://schemas.openxmlformats.org/markup-compatibility/2006">
        <mc:Choice xmlns:a14="http://schemas.microsoft.com/office/drawing/2010/main" Requires="a14">
          <p:sp>
            <p:nvSpPr>
              <p:cNvPr id="3" name="object 3"/>
              <p:cNvSpPr txBox="1"/>
              <p:nvPr/>
            </p:nvSpPr>
            <p:spPr>
              <a:xfrm>
                <a:off x="2277009" y="1354311"/>
                <a:ext cx="7461389" cy="327782"/>
              </a:xfrm>
              <a:prstGeom prst="rect">
                <a:avLst/>
              </a:prstGeom>
            </p:spPr>
            <p:txBody>
              <a:bodyPr vert="horz" wrap="square" lIns="0" tIns="0" rIns="0" bIns="0" rtlCol="0">
                <a:spAutoFit/>
              </a:bodyPr>
              <a:lstStyle/>
              <a:p>
                <a:pPr>
                  <a:spcBef>
                    <a:spcPts val="545"/>
                  </a:spcBef>
                </a:pPr>
                <a:r>
                  <a:rPr sz="1815" u="sng" spc="-23" dirty="0">
                    <a:latin typeface="Verdana"/>
                    <a:cs typeface="Verdana"/>
                  </a:rPr>
                  <a:t>Mu</a:t>
                </a:r>
                <a:r>
                  <a:rPr sz="1815" u="sng" spc="-9" dirty="0">
                    <a:latin typeface="Verdana"/>
                    <a:cs typeface="Verdana"/>
                  </a:rPr>
                  <a:t>l</a:t>
                </a:r>
                <a:r>
                  <a:rPr sz="1815" u="sng" spc="-18" dirty="0">
                    <a:latin typeface="Verdana"/>
                    <a:cs typeface="Verdana"/>
                  </a:rPr>
                  <a:t>t</a:t>
                </a:r>
                <a:r>
                  <a:rPr sz="1815" u="sng" spc="-9" dirty="0">
                    <a:latin typeface="Verdana"/>
                    <a:cs typeface="Verdana"/>
                  </a:rPr>
                  <a:t>i</a:t>
                </a:r>
                <a:r>
                  <a:rPr sz="1815" u="sng" spc="-18" dirty="0">
                    <a:latin typeface="Verdana"/>
                    <a:cs typeface="Verdana"/>
                  </a:rPr>
                  <a:t>p</a:t>
                </a:r>
                <a:r>
                  <a:rPr sz="1815" u="sng" spc="-9" dirty="0">
                    <a:latin typeface="Verdana"/>
                    <a:cs typeface="Verdana"/>
                  </a:rPr>
                  <a:t>l</a:t>
                </a:r>
                <a:r>
                  <a:rPr sz="1815" u="sng" spc="-14" dirty="0">
                    <a:latin typeface="Verdana"/>
                    <a:cs typeface="Verdana"/>
                  </a:rPr>
                  <a:t>e</a:t>
                </a:r>
                <a:r>
                  <a:rPr sz="1815" spc="-14" dirty="0">
                    <a:latin typeface="Verdana"/>
                    <a:cs typeface="Verdana"/>
                  </a:rPr>
                  <a:t> </a:t>
                </a:r>
                <a:r>
                  <a:rPr sz="1815" spc="-23" dirty="0">
                    <a:latin typeface="Verdana"/>
                    <a:cs typeface="Verdana"/>
                  </a:rPr>
                  <a:t>un</a:t>
                </a:r>
                <a:r>
                  <a:rPr sz="1815" spc="-14" dirty="0">
                    <a:latin typeface="Verdana"/>
                    <a:cs typeface="Verdana"/>
                  </a:rPr>
                  <a:t>c</a:t>
                </a:r>
                <a:r>
                  <a:rPr sz="1815" spc="-23" dirty="0">
                    <a:latin typeface="Verdana"/>
                    <a:cs typeface="Verdana"/>
                  </a:rPr>
                  <a:t>e</a:t>
                </a:r>
                <a:r>
                  <a:rPr sz="1815" spc="-9" dirty="0">
                    <a:latin typeface="Verdana"/>
                    <a:cs typeface="Verdana"/>
                  </a:rPr>
                  <a:t>r</a:t>
                </a:r>
                <a:r>
                  <a:rPr sz="1815" spc="-18" dirty="0">
                    <a:latin typeface="Verdana"/>
                    <a:cs typeface="Verdana"/>
                  </a:rPr>
                  <a:t>ta</a:t>
                </a:r>
                <a:r>
                  <a:rPr sz="1815" spc="-9" dirty="0">
                    <a:latin typeface="Verdana"/>
                    <a:cs typeface="Verdana"/>
                  </a:rPr>
                  <a:t>i</a:t>
                </a:r>
                <a:r>
                  <a:rPr sz="1815" spc="-14" dirty="0">
                    <a:latin typeface="Verdana"/>
                    <a:cs typeface="Verdana"/>
                  </a:rPr>
                  <a:t>n </a:t>
                </a:r>
                <a:r>
                  <a:rPr sz="1815" u="sng" spc="-9" dirty="0">
                    <a:latin typeface="Verdana"/>
                    <a:cs typeface="Verdana"/>
                  </a:rPr>
                  <a:t>i</a:t>
                </a:r>
                <a:r>
                  <a:rPr sz="1815" u="sng" spc="-23" dirty="0">
                    <a:latin typeface="Verdana"/>
                    <a:cs typeface="Verdana"/>
                  </a:rPr>
                  <a:t>n</a:t>
                </a:r>
                <a:r>
                  <a:rPr sz="1815" u="sng" spc="-18" dirty="0">
                    <a:latin typeface="Verdana"/>
                    <a:cs typeface="Verdana"/>
                  </a:rPr>
                  <a:t>p</a:t>
                </a:r>
                <a:r>
                  <a:rPr sz="1815" u="sng" spc="-23" dirty="0">
                    <a:latin typeface="Verdana"/>
                    <a:cs typeface="Verdana"/>
                  </a:rPr>
                  <a:t>u</a:t>
                </a:r>
                <a:r>
                  <a:rPr sz="1815" u="sng" spc="-9" dirty="0">
                    <a:latin typeface="Verdana"/>
                    <a:cs typeface="Verdana"/>
                  </a:rPr>
                  <a:t>t</a:t>
                </a:r>
                <a:r>
                  <a:rPr sz="1815" spc="-14" dirty="0">
                    <a:latin typeface="Verdana"/>
                    <a:cs typeface="Verdana"/>
                  </a:rPr>
                  <a:t> v</a:t>
                </a:r>
                <a:r>
                  <a:rPr sz="1815" spc="-23" dirty="0">
                    <a:latin typeface="Verdana"/>
                    <a:cs typeface="Verdana"/>
                  </a:rPr>
                  <a:t>a</a:t>
                </a:r>
                <a:r>
                  <a:rPr sz="1815" spc="-9" dirty="0">
                    <a:latin typeface="Verdana"/>
                    <a:cs typeface="Verdana"/>
                  </a:rPr>
                  <a:t>ri</a:t>
                </a:r>
                <a:r>
                  <a:rPr sz="1815" spc="-23" dirty="0">
                    <a:latin typeface="Verdana"/>
                    <a:cs typeface="Verdana"/>
                  </a:rPr>
                  <a:t>a</a:t>
                </a:r>
                <a:r>
                  <a:rPr sz="1815" spc="-18" dirty="0">
                    <a:latin typeface="Verdana"/>
                    <a:cs typeface="Verdana"/>
                  </a:rPr>
                  <a:t>b</a:t>
                </a:r>
                <a:r>
                  <a:rPr sz="1815" spc="-9" dirty="0">
                    <a:latin typeface="Verdana"/>
                    <a:cs typeface="Verdana"/>
                  </a:rPr>
                  <a:t>l</a:t>
                </a:r>
                <a:r>
                  <a:rPr sz="1815" spc="-23" dirty="0">
                    <a:latin typeface="Verdana"/>
                    <a:cs typeface="Verdana"/>
                  </a:rPr>
                  <a:t>e</a:t>
                </a:r>
                <a:r>
                  <a:rPr sz="1815" spc="-14" dirty="0">
                    <a:latin typeface="Verdana"/>
                    <a:cs typeface="Verdana"/>
                  </a:rPr>
                  <a:t>s</a:t>
                </a:r>
                <a:r>
                  <a:rPr lang="en-US" sz="1815" spc="-14" dirty="0">
                    <a:latin typeface="Verdana"/>
                    <a:cs typeface="Verdana"/>
                  </a:rPr>
                  <a:t> (</a:t>
                </a:r>
                <a14:m>
                  <m:oMath xmlns:m="http://schemas.openxmlformats.org/officeDocument/2006/math">
                    <m:sSub>
                      <m:sSubPr>
                        <m:ctrlPr>
                          <a:rPr lang="en-US" sz="2178" i="1">
                            <a:latin typeface="Cambria Math" panose="02040503050406030204" pitchFamily="18" charset="0"/>
                          </a:rPr>
                        </m:ctrlPr>
                      </m:sSubPr>
                      <m:e>
                        <m:r>
                          <a:rPr lang="en-US" sz="2178" i="1">
                            <a:latin typeface="Cambria Math" panose="02040503050406030204" pitchFamily="18" charset="0"/>
                          </a:rPr>
                          <m:t>𝑥</m:t>
                        </m:r>
                      </m:e>
                      <m:sub>
                        <m:r>
                          <a:rPr lang="en-US" sz="2178" i="1">
                            <a:latin typeface="Cambria Math" panose="02040503050406030204" pitchFamily="18" charset="0"/>
                          </a:rPr>
                          <m:t>𝑖</m:t>
                        </m:r>
                        <m:r>
                          <a:rPr lang="en-US" sz="2178" i="1">
                            <a:latin typeface="Cambria Math" panose="02040503050406030204" pitchFamily="18" charset="0"/>
                          </a:rPr>
                          <m:t> </m:t>
                        </m:r>
                      </m:sub>
                    </m:sSub>
                  </m:oMath>
                </a14:m>
                <a:r>
                  <a:rPr lang="en-US" sz="1815" spc="-14" dirty="0">
                    <a:latin typeface="Verdana"/>
                    <a:cs typeface="Verdana"/>
                  </a:rPr>
                  <a:t>)</a:t>
                </a:r>
                <a:r>
                  <a:rPr lang="en-US" sz="1815" spc="-9" dirty="0">
                    <a:latin typeface="Verdana"/>
                    <a:cs typeface="Verdana"/>
                  </a:rPr>
                  <a:t>:</a:t>
                </a:r>
                <a:r>
                  <a:rPr sz="1815" spc="-5" dirty="0">
                    <a:latin typeface="Verdana"/>
                    <a:cs typeface="Verdana"/>
                  </a:rPr>
                  <a:t> </a:t>
                </a:r>
                <a:endParaRPr lang="en-US" sz="1815" spc="-5" dirty="0">
                  <a:latin typeface="Verdana"/>
                  <a:cs typeface="Verdana"/>
                </a:endParaRPr>
              </a:p>
            </p:txBody>
          </p:sp>
        </mc:Choice>
        <mc:Fallback>
          <p:sp>
            <p:nvSpPr>
              <p:cNvPr id="3" name="object 3"/>
              <p:cNvSpPr txBox="1">
                <a:spLocks noRot="1" noChangeAspect="1" noMove="1" noResize="1" noEditPoints="1" noAdjustHandles="1" noChangeArrowheads="1" noChangeShapeType="1" noTextEdit="1"/>
              </p:cNvSpPr>
              <p:nvPr/>
            </p:nvSpPr>
            <p:spPr>
              <a:xfrm>
                <a:off x="2277009" y="1354311"/>
                <a:ext cx="7461389" cy="327782"/>
              </a:xfrm>
              <a:prstGeom prst="rect">
                <a:avLst/>
              </a:prstGeom>
              <a:blipFill>
                <a:blip r:embed="rId3"/>
                <a:stretch>
                  <a:fillRect l="-1868" t="-11111" b="-407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554F150-81DA-5241-A78F-C5A83DF383E8}"/>
                  </a:ext>
                </a:extLst>
              </p:cNvPr>
              <p:cNvSpPr txBox="1"/>
              <p:nvPr/>
            </p:nvSpPr>
            <p:spPr>
              <a:xfrm>
                <a:off x="6994238" y="1637771"/>
                <a:ext cx="3457613" cy="441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41" i="1">
                              <a:latin typeface="Cambria Math" panose="02040503050406030204" pitchFamily="18" charset="0"/>
                            </a:rPr>
                          </m:ctrlPr>
                        </m:sSubPr>
                        <m:e>
                          <m:r>
                            <a:rPr lang="en-US" sz="2541" i="1">
                              <a:latin typeface="Cambria Math" panose="02040503050406030204" pitchFamily="18" charset="0"/>
                            </a:rPr>
                            <m:t>𝑥</m:t>
                          </m:r>
                        </m:e>
                        <m:sub>
                          <m:r>
                            <a:rPr lang="en-US" sz="2541" i="1">
                              <a:latin typeface="Cambria Math" panose="02040503050406030204" pitchFamily="18" charset="0"/>
                            </a:rPr>
                            <m:t>𝑖</m:t>
                          </m:r>
                        </m:sub>
                      </m:sSub>
                      <m:r>
                        <a:rPr lang="en-US" sz="2541" i="1">
                          <a:latin typeface="Cambria Math" panose="02040503050406030204" pitchFamily="18" charset="0"/>
                        </a:rPr>
                        <m:t> ~  </m:t>
                      </m:r>
                      <m:r>
                        <a:rPr lang="en-US" sz="2541" i="1">
                          <a:latin typeface="Cambria Math" panose="02040503050406030204" pitchFamily="18" charset="0"/>
                        </a:rPr>
                        <m:t>𝑁𝑜𝑟𝑚𝑎𝑙</m:t>
                      </m:r>
                      <m:d>
                        <m:dPr>
                          <m:ctrlPr>
                            <a:rPr lang="en-US" sz="2541" i="1">
                              <a:latin typeface="Cambria Math" panose="02040503050406030204" pitchFamily="18" charset="0"/>
                            </a:rPr>
                          </m:ctrlPr>
                        </m:dPr>
                        <m:e>
                          <m:sSub>
                            <m:sSubPr>
                              <m:ctrlPr>
                                <a:rPr lang="en-US" sz="2541" i="1">
                                  <a:latin typeface="Cambria Math" panose="02040503050406030204" pitchFamily="18" charset="0"/>
                                </a:rPr>
                              </m:ctrlPr>
                            </m:sSubPr>
                            <m:e>
                              <m:r>
                                <a:rPr lang="en-US" sz="2541" i="1">
                                  <a:latin typeface="Cambria Math" panose="02040503050406030204" pitchFamily="18" charset="0"/>
                                </a:rPr>
                                <m:t>𝑥</m:t>
                              </m:r>
                            </m:e>
                            <m:sub>
                              <m:r>
                                <a:rPr lang="en-US" sz="2541" i="1">
                                  <a:latin typeface="Cambria Math" panose="02040503050406030204" pitchFamily="18" charset="0"/>
                                </a:rPr>
                                <m:t>0, </m:t>
                              </m:r>
                              <m:r>
                                <a:rPr lang="en-US" sz="2541" i="1">
                                  <a:latin typeface="Cambria Math" panose="02040503050406030204" pitchFamily="18" charset="0"/>
                                </a:rPr>
                                <m:t>𝑖</m:t>
                              </m:r>
                              <m:r>
                                <a:rPr lang="en-US" sz="2541" i="1">
                                  <a:latin typeface="Cambria Math" panose="02040503050406030204" pitchFamily="18" charset="0"/>
                                </a:rPr>
                                <m:t> </m:t>
                              </m:r>
                            </m:sub>
                          </m:sSub>
                          <m:r>
                            <a:rPr lang="en-US" sz="2541" i="1">
                              <a:latin typeface="Cambria Math" panose="02040503050406030204" pitchFamily="18" charset="0"/>
                            </a:rPr>
                            <m:t>,</m:t>
                          </m:r>
                          <m:sSub>
                            <m:sSubPr>
                              <m:ctrlPr>
                                <a:rPr lang="en-US" sz="2541" i="1">
                                  <a:latin typeface="Cambria Math" panose="02040503050406030204" pitchFamily="18" charset="0"/>
                                </a:rPr>
                              </m:ctrlPr>
                            </m:sSubPr>
                            <m:e>
                              <m:r>
                                <a:rPr lang="en-US" sz="2541" i="1">
                                  <a:latin typeface="Cambria Math" panose="02040503050406030204" pitchFamily="18" charset="0"/>
                                </a:rPr>
                                <m:t>𝑈</m:t>
                              </m:r>
                            </m:e>
                            <m:sub>
                              <m:r>
                                <a:rPr lang="en-US" sz="2541" i="1">
                                  <a:latin typeface="Cambria Math" panose="02040503050406030204" pitchFamily="18" charset="0"/>
                                </a:rPr>
                                <m:t>𝑥</m:t>
                              </m:r>
                              <m:r>
                                <a:rPr lang="en-US" sz="2541" i="1">
                                  <a:latin typeface="Cambria Math" panose="02040503050406030204" pitchFamily="18" charset="0"/>
                                </a:rPr>
                                <m:t> , </m:t>
                              </m:r>
                              <m:r>
                                <a:rPr lang="en-US" sz="2541" i="1">
                                  <a:latin typeface="Cambria Math" panose="02040503050406030204" pitchFamily="18" charset="0"/>
                                </a:rPr>
                                <m:t>𝑖</m:t>
                              </m:r>
                            </m:sub>
                          </m:sSub>
                        </m:e>
                      </m:d>
                    </m:oMath>
                  </m:oMathPara>
                </a14:m>
                <a:endParaRPr lang="en-GB" sz="2541" dirty="0"/>
              </a:p>
            </p:txBody>
          </p:sp>
        </mc:Choice>
        <mc:Fallback>
          <p:sp>
            <p:nvSpPr>
              <p:cNvPr id="6" name="TextBox 5">
                <a:extLst>
                  <a:ext uri="{FF2B5EF4-FFF2-40B4-BE49-F238E27FC236}">
                    <a16:creationId xmlns:a16="http://schemas.microsoft.com/office/drawing/2014/main" id="{8554F150-81DA-5241-A78F-C5A83DF383E8}"/>
                  </a:ext>
                </a:extLst>
              </p:cNvPr>
              <p:cNvSpPr txBox="1">
                <a:spLocks noRot="1" noChangeAspect="1" noMove="1" noResize="1" noEditPoints="1" noAdjustHandles="1" noChangeArrowheads="1" noChangeShapeType="1" noTextEdit="1"/>
              </p:cNvSpPr>
              <p:nvPr/>
            </p:nvSpPr>
            <p:spPr>
              <a:xfrm>
                <a:off x="6994238" y="1637771"/>
                <a:ext cx="3457613" cy="441339"/>
              </a:xfrm>
              <a:prstGeom prst="rect">
                <a:avLst/>
              </a:prstGeom>
              <a:blipFill>
                <a:blip r:embed="rId4"/>
                <a:stretch>
                  <a:fillRect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D6EA433-EBF3-1B49-BAC3-5CFC548C1F7F}"/>
                  </a:ext>
                </a:extLst>
              </p:cNvPr>
              <p:cNvSpPr txBox="1"/>
              <p:nvPr/>
            </p:nvSpPr>
            <p:spPr>
              <a:xfrm>
                <a:off x="3190641" y="2855368"/>
                <a:ext cx="4477380" cy="504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904" i="1">
                          <a:latin typeface="Cambria Math" panose="02040503050406030204" pitchFamily="18" charset="0"/>
                        </a:rPr>
                        <m:t>𝔼</m:t>
                      </m:r>
                      <m:d>
                        <m:dPr>
                          <m:ctrlPr>
                            <a:rPr lang="en-US" sz="2904" i="1">
                              <a:latin typeface="Cambria Math" panose="02040503050406030204" pitchFamily="18" charset="0"/>
                            </a:rPr>
                          </m:ctrlPr>
                        </m:dPr>
                        <m:e>
                          <m:r>
                            <a:rPr lang="en-US" sz="2904" i="1">
                              <a:latin typeface="Cambria Math" panose="02040503050406030204" pitchFamily="18" charset="0"/>
                            </a:rPr>
                            <m:t>𝑦</m:t>
                          </m:r>
                        </m:e>
                      </m:d>
                      <m:r>
                        <a:rPr lang="en-US" sz="2904" i="1">
                          <a:latin typeface="Cambria Math" panose="02040503050406030204" pitchFamily="18" charset="0"/>
                        </a:rPr>
                        <m:t>≈</m:t>
                      </m:r>
                      <m:r>
                        <a:rPr lang="en-US" sz="2904" i="1">
                          <a:latin typeface="Cambria Math" panose="02040503050406030204" pitchFamily="18" charset="0"/>
                        </a:rPr>
                        <m:t>ℳ</m:t>
                      </m:r>
                      <m:d>
                        <m:dPr>
                          <m:ctrlPr>
                            <a:rPr lang="en-US" sz="2904" i="1">
                              <a:latin typeface="Cambria Math" panose="02040503050406030204" pitchFamily="18" charset="0"/>
                            </a:rPr>
                          </m:ctrlPr>
                        </m:dPr>
                        <m:e>
                          <m:sSub>
                            <m:sSubPr>
                              <m:ctrlPr>
                                <a:rPr lang="en-US" sz="2904" i="1">
                                  <a:latin typeface="Cambria Math" panose="02040503050406030204" pitchFamily="18" charset="0"/>
                                </a:rPr>
                              </m:ctrlPr>
                            </m:sSubPr>
                            <m:e>
                              <m:r>
                                <a:rPr lang="en-US" sz="2904" i="1">
                                  <a:latin typeface="Cambria Math" panose="02040503050406030204" pitchFamily="18" charset="0"/>
                                </a:rPr>
                                <m:t>𝑥</m:t>
                              </m:r>
                            </m:e>
                            <m:sub>
                              <m:r>
                                <a:rPr lang="en-US" sz="2904" i="1">
                                  <a:latin typeface="Cambria Math" panose="02040503050406030204" pitchFamily="18" charset="0"/>
                                </a:rPr>
                                <m:t>0</m:t>
                              </m:r>
                            </m:sub>
                          </m:sSub>
                        </m:e>
                      </m:d>
                      <m:r>
                        <a:rPr lang="en-US" sz="2904" i="1">
                          <a:latin typeface="Cambria Math" panose="02040503050406030204" pitchFamily="18" charset="0"/>
                        </a:rPr>
                        <m:t>=</m:t>
                      </m:r>
                      <m:r>
                        <a:rPr lang="en-US" sz="2904" i="1">
                          <a:latin typeface="Cambria Math" panose="02040503050406030204" pitchFamily="18" charset="0"/>
                        </a:rPr>
                        <m:t>ℳ</m:t>
                      </m:r>
                      <m:d>
                        <m:dPr>
                          <m:ctrlPr>
                            <a:rPr lang="en-US" sz="2904" i="1">
                              <a:latin typeface="Cambria Math" panose="02040503050406030204" pitchFamily="18" charset="0"/>
                            </a:rPr>
                          </m:ctrlPr>
                        </m:dPr>
                        <m:e>
                          <m:r>
                            <a:rPr lang="en-US" sz="2904" i="1">
                              <a:latin typeface="Cambria Math" panose="02040503050406030204" pitchFamily="18" charset="0"/>
                            </a:rPr>
                            <m:t>𝔼</m:t>
                          </m:r>
                          <m:d>
                            <m:dPr>
                              <m:ctrlPr>
                                <a:rPr lang="en-US" sz="2904" i="1">
                                  <a:latin typeface="Cambria Math" panose="02040503050406030204" pitchFamily="18" charset="0"/>
                                </a:rPr>
                              </m:ctrlPr>
                            </m:dPr>
                            <m:e>
                              <m:r>
                                <a:rPr lang="en-US" sz="2904" i="1">
                                  <a:latin typeface="Cambria Math" panose="02040503050406030204" pitchFamily="18" charset="0"/>
                                </a:rPr>
                                <m:t>𝑥</m:t>
                              </m:r>
                            </m:e>
                          </m:d>
                        </m:e>
                      </m:d>
                    </m:oMath>
                  </m:oMathPara>
                </a14:m>
                <a:endParaRPr lang="en-GB" sz="2904" dirty="0"/>
              </a:p>
            </p:txBody>
          </p:sp>
        </mc:Choice>
        <mc:Fallback>
          <p:sp>
            <p:nvSpPr>
              <p:cNvPr id="7" name="TextBox 6">
                <a:extLst>
                  <a:ext uri="{FF2B5EF4-FFF2-40B4-BE49-F238E27FC236}">
                    <a16:creationId xmlns:a16="http://schemas.microsoft.com/office/drawing/2014/main" id="{1D6EA433-EBF3-1B49-BAC3-5CFC548C1F7F}"/>
                  </a:ext>
                </a:extLst>
              </p:cNvPr>
              <p:cNvSpPr txBox="1">
                <a:spLocks noRot="1" noChangeAspect="1" noMove="1" noResize="1" noEditPoints="1" noAdjustHandles="1" noChangeArrowheads="1" noChangeShapeType="1" noTextEdit="1"/>
              </p:cNvSpPr>
              <p:nvPr/>
            </p:nvSpPr>
            <p:spPr>
              <a:xfrm>
                <a:off x="3190641" y="2855368"/>
                <a:ext cx="4477380" cy="504433"/>
              </a:xfrm>
              <a:prstGeom prst="rect">
                <a:avLst/>
              </a:prstGeom>
              <a:blipFill>
                <a:blip r:embed="rId5"/>
                <a:stretch>
                  <a:fillRect l="-850" b="-170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2EB44E5-2E63-F647-A63C-B8E581F2DE9F}"/>
                  </a:ext>
                </a:extLst>
              </p:cNvPr>
              <p:cNvSpPr txBox="1"/>
              <p:nvPr/>
            </p:nvSpPr>
            <p:spPr>
              <a:xfrm>
                <a:off x="4396705" y="3636469"/>
                <a:ext cx="3606180" cy="1119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541" i="1">
                              <a:latin typeface="Cambria Math" panose="02040503050406030204" pitchFamily="18" charset="0"/>
                            </a:rPr>
                          </m:ctrlPr>
                        </m:sSubSupPr>
                        <m:e>
                          <m:r>
                            <a:rPr lang="en-US" sz="2541" i="1">
                              <a:latin typeface="Cambria Math" panose="02040503050406030204" pitchFamily="18" charset="0"/>
                            </a:rPr>
                            <m:t>𝑈</m:t>
                          </m:r>
                        </m:e>
                        <m:sub>
                          <m:r>
                            <a:rPr lang="en-US" sz="2541" i="1">
                              <a:latin typeface="Cambria Math" panose="02040503050406030204" pitchFamily="18" charset="0"/>
                            </a:rPr>
                            <m:t>𝑦</m:t>
                          </m:r>
                        </m:sub>
                        <m:sup>
                          <m:r>
                            <a:rPr lang="en-US" sz="2541" i="1">
                              <a:latin typeface="Cambria Math" panose="02040503050406030204" pitchFamily="18" charset="0"/>
                            </a:rPr>
                            <m:t>2</m:t>
                          </m:r>
                        </m:sup>
                      </m:sSubSup>
                      <m:r>
                        <a:rPr lang="en-US" sz="2541" i="1">
                          <a:latin typeface="Cambria Math" panose="02040503050406030204" pitchFamily="18" charset="0"/>
                        </a:rPr>
                        <m:t> = </m:t>
                      </m:r>
                      <m:nary>
                        <m:naryPr>
                          <m:chr m:val="∑"/>
                          <m:ctrlPr>
                            <a:rPr lang="en-US" sz="2541" i="1">
                              <a:latin typeface="Cambria Math" panose="02040503050406030204" pitchFamily="18" charset="0"/>
                            </a:rPr>
                          </m:ctrlPr>
                        </m:naryPr>
                        <m:sub>
                          <m:r>
                            <m:rPr>
                              <m:brk m:alnAt="23"/>
                            </m:rPr>
                            <a:rPr lang="en-US" sz="2541" i="1">
                              <a:latin typeface="Cambria Math" panose="02040503050406030204" pitchFamily="18" charset="0"/>
                            </a:rPr>
                            <m:t>𝑖</m:t>
                          </m:r>
                          <m:r>
                            <a:rPr lang="en-US" sz="2541" i="1">
                              <a:latin typeface="Cambria Math" panose="02040503050406030204" pitchFamily="18" charset="0"/>
                            </a:rPr>
                            <m:t>=1</m:t>
                          </m:r>
                        </m:sub>
                        <m:sup>
                          <m:sSub>
                            <m:sSubPr>
                              <m:ctrlPr>
                                <a:rPr lang="en-US" sz="2541" i="1">
                                  <a:latin typeface="Cambria Math" panose="02040503050406030204" pitchFamily="18" charset="0"/>
                                </a:rPr>
                              </m:ctrlPr>
                            </m:sSubPr>
                            <m:e>
                              <m:r>
                                <a:rPr lang="en-US" sz="2541" i="1">
                                  <a:latin typeface="Cambria Math" panose="02040503050406030204" pitchFamily="18" charset="0"/>
                                </a:rPr>
                                <m:t>𝑁</m:t>
                              </m:r>
                            </m:e>
                            <m:sub>
                              <m:r>
                                <a:rPr lang="en-US" sz="2541" i="1">
                                  <a:latin typeface="Cambria Math" panose="02040503050406030204" pitchFamily="18" charset="0"/>
                                </a:rPr>
                                <m:t>𝑥</m:t>
                              </m:r>
                            </m:sub>
                          </m:sSub>
                        </m:sup>
                        <m:e>
                          <m:sSup>
                            <m:sSupPr>
                              <m:ctrlPr>
                                <a:rPr lang="en-US" sz="2541" i="1">
                                  <a:latin typeface="Cambria Math" panose="02040503050406030204" pitchFamily="18" charset="0"/>
                                </a:rPr>
                              </m:ctrlPr>
                            </m:sSupPr>
                            <m:e>
                              <m:d>
                                <m:dPr>
                                  <m:ctrlPr>
                                    <a:rPr lang="en-US" sz="2541" i="1">
                                      <a:latin typeface="Cambria Math" panose="02040503050406030204" pitchFamily="18" charset="0"/>
                                    </a:rPr>
                                  </m:ctrlPr>
                                </m:dPr>
                                <m:e>
                                  <m:sSub>
                                    <m:sSubPr>
                                      <m:ctrlPr>
                                        <a:rPr lang="en-US" sz="2541" i="1">
                                          <a:latin typeface="Cambria Math" panose="02040503050406030204" pitchFamily="18" charset="0"/>
                                        </a:rPr>
                                      </m:ctrlPr>
                                    </m:sSubPr>
                                    <m:e>
                                      <m:d>
                                        <m:dPr>
                                          <m:begChr m:val=""/>
                                          <m:endChr m:val="|"/>
                                          <m:ctrlPr>
                                            <a:rPr lang="en-US" sz="2541" i="1">
                                              <a:latin typeface="Cambria Math" panose="02040503050406030204" pitchFamily="18" charset="0"/>
                                            </a:rPr>
                                          </m:ctrlPr>
                                        </m:dPr>
                                        <m:e>
                                          <m:f>
                                            <m:fPr>
                                              <m:ctrlPr>
                                                <a:rPr lang="en-US" sz="2541" i="1">
                                                  <a:latin typeface="Cambria Math" panose="02040503050406030204" pitchFamily="18" charset="0"/>
                                                </a:rPr>
                                              </m:ctrlPr>
                                            </m:fPr>
                                            <m:num>
                                              <m:r>
                                                <a:rPr lang="en-US" sz="2541" i="1">
                                                  <a:latin typeface="Cambria Math" panose="02040503050406030204" pitchFamily="18" charset="0"/>
                                                </a:rPr>
                                                <m:t>𝜕</m:t>
                                              </m:r>
                                              <m:r>
                                                <a:rPr lang="en-US" sz="2541" i="1">
                                                  <a:latin typeface="Cambria Math" panose="02040503050406030204" pitchFamily="18" charset="0"/>
                                                </a:rPr>
                                                <m:t>ℳ</m:t>
                                              </m:r>
                                            </m:num>
                                            <m:den>
                                              <m:r>
                                                <a:rPr lang="en-US" sz="2541" i="1">
                                                  <a:latin typeface="Cambria Math" panose="02040503050406030204" pitchFamily="18" charset="0"/>
                                                </a:rPr>
                                                <m:t>𝜕</m:t>
                                              </m:r>
                                              <m:sSub>
                                                <m:sSubPr>
                                                  <m:ctrlPr>
                                                    <a:rPr lang="en-US" sz="2541" i="1">
                                                      <a:latin typeface="Cambria Math" panose="02040503050406030204" pitchFamily="18" charset="0"/>
                                                    </a:rPr>
                                                  </m:ctrlPr>
                                                </m:sSubPr>
                                                <m:e>
                                                  <m:r>
                                                    <a:rPr lang="en-US" sz="2541" i="1">
                                                      <a:latin typeface="Cambria Math" panose="02040503050406030204" pitchFamily="18" charset="0"/>
                                                    </a:rPr>
                                                    <m:t>𝑥</m:t>
                                                  </m:r>
                                                </m:e>
                                                <m:sub>
                                                  <m:r>
                                                    <a:rPr lang="en-US" sz="2541" i="1">
                                                      <a:latin typeface="Cambria Math" panose="02040503050406030204" pitchFamily="18" charset="0"/>
                                                    </a:rPr>
                                                    <m:t>𝑖</m:t>
                                                  </m:r>
                                                </m:sub>
                                              </m:sSub>
                                            </m:den>
                                          </m:f>
                                        </m:e>
                                      </m:d>
                                    </m:e>
                                    <m:sub>
                                      <m:sSub>
                                        <m:sSubPr>
                                          <m:ctrlPr>
                                            <a:rPr lang="en-US" sz="2541" i="1">
                                              <a:latin typeface="Cambria Math" panose="02040503050406030204" pitchFamily="18" charset="0"/>
                                            </a:rPr>
                                          </m:ctrlPr>
                                        </m:sSubPr>
                                        <m:e>
                                          <m:r>
                                            <a:rPr lang="en-US" sz="2541" i="1">
                                              <a:latin typeface="Cambria Math" panose="02040503050406030204" pitchFamily="18" charset="0"/>
                                            </a:rPr>
                                            <m:t>𝑥</m:t>
                                          </m:r>
                                        </m:e>
                                        <m:sub>
                                          <m:r>
                                            <a:rPr lang="en-US" sz="2541" i="1">
                                              <a:latin typeface="Cambria Math" panose="02040503050406030204" pitchFamily="18" charset="0"/>
                                            </a:rPr>
                                            <m:t>0</m:t>
                                          </m:r>
                                        </m:sub>
                                      </m:sSub>
                                    </m:sub>
                                  </m:sSub>
                                </m:e>
                              </m:d>
                            </m:e>
                            <m:sup>
                              <m:r>
                                <a:rPr lang="en-US" sz="2541" i="1">
                                  <a:latin typeface="Cambria Math" panose="02040503050406030204" pitchFamily="18" charset="0"/>
                                </a:rPr>
                                <m:t>2</m:t>
                              </m:r>
                            </m:sup>
                          </m:sSup>
                          <m:sSubSup>
                            <m:sSubSupPr>
                              <m:ctrlPr>
                                <a:rPr lang="en-US" sz="2541" i="1">
                                  <a:latin typeface="Cambria Math" panose="02040503050406030204" pitchFamily="18" charset="0"/>
                                </a:rPr>
                              </m:ctrlPr>
                            </m:sSubSupPr>
                            <m:e>
                              <m:r>
                                <a:rPr lang="en-US" sz="2541" i="1">
                                  <a:latin typeface="Cambria Math" panose="02040503050406030204" pitchFamily="18" charset="0"/>
                                </a:rPr>
                                <m:t>𝑈</m:t>
                              </m:r>
                            </m:e>
                            <m:sub>
                              <m:r>
                                <a:rPr lang="en-US" sz="2541" i="1">
                                  <a:latin typeface="Cambria Math" panose="02040503050406030204" pitchFamily="18" charset="0"/>
                                </a:rPr>
                                <m:t>𝑥</m:t>
                              </m:r>
                              <m:r>
                                <a:rPr lang="en-US" sz="2541" i="1">
                                  <a:latin typeface="Cambria Math" panose="02040503050406030204" pitchFamily="18" charset="0"/>
                                </a:rPr>
                                <m:t>,</m:t>
                              </m:r>
                              <m:r>
                                <a:rPr lang="en-US" sz="2541" i="1">
                                  <a:latin typeface="Cambria Math" panose="02040503050406030204" pitchFamily="18" charset="0"/>
                                </a:rPr>
                                <m:t>𝑖</m:t>
                              </m:r>
                            </m:sub>
                            <m:sup>
                              <m:r>
                                <a:rPr lang="en-US" sz="2541" i="1">
                                  <a:latin typeface="Cambria Math" panose="02040503050406030204" pitchFamily="18" charset="0"/>
                                </a:rPr>
                                <m:t>2</m:t>
                              </m:r>
                            </m:sup>
                          </m:sSubSup>
                        </m:e>
                      </m:nary>
                    </m:oMath>
                  </m:oMathPara>
                </a14:m>
                <a:endParaRPr lang="en-GB" sz="2541" dirty="0"/>
              </a:p>
            </p:txBody>
          </p:sp>
        </mc:Choice>
        <mc:Fallback>
          <p:sp>
            <p:nvSpPr>
              <p:cNvPr id="8" name="TextBox 7">
                <a:extLst>
                  <a:ext uri="{FF2B5EF4-FFF2-40B4-BE49-F238E27FC236}">
                    <a16:creationId xmlns:a16="http://schemas.microsoft.com/office/drawing/2014/main" id="{22EB44E5-2E63-F647-A63C-B8E581F2DE9F}"/>
                  </a:ext>
                </a:extLst>
              </p:cNvPr>
              <p:cNvSpPr txBox="1">
                <a:spLocks noRot="1" noChangeAspect="1" noMove="1" noResize="1" noEditPoints="1" noAdjustHandles="1" noChangeArrowheads="1" noChangeShapeType="1" noTextEdit="1"/>
              </p:cNvSpPr>
              <p:nvPr/>
            </p:nvSpPr>
            <p:spPr>
              <a:xfrm>
                <a:off x="4396705" y="3636469"/>
                <a:ext cx="3606180" cy="1119089"/>
              </a:xfrm>
              <a:prstGeom prst="rect">
                <a:avLst/>
              </a:prstGeom>
              <a:blipFill>
                <a:blip r:embed="rId6"/>
                <a:stretch>
                  <a:fillRect l="-5614" t="-159551" r="-6667" b="-2382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9E12862-2CCA-2B4B-BA69-E9C8EB748119}"/>
                  </a:ext>
                </a:extLst>
              </p:cNvPr>
              <p:cNvSpPr txBox="1"/>
              <p:nvPr/>
            </p:nvSpPr>
            <p:spPr>
              <a:xfrm>
                <a:off x="6312653" y="5230686"/>
                <a:ext cx="3339953" cy="449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41" i="1">
                          <a:latin typeface="Cambria Math" panose="02040503050406030204" pitchFamily="18" charset="0"/>
                        </a:rPr>
                        <m:t>𝑦</m:t>
                      </m:r>
                      <m:r>
                        <a:rPr lang="en-US" sz="2541" i="1">
                          <a:latin typeface="Cambria Math" panose="02040503050406030204" pitchFamily="18" charset="0"/>
                        </a:rPr>
                        <m:t> ~  </m:t>
                      </m:r>
                      <m:r>
                        <a:rPr lang="en-US" sz="2541" i="1">
                          <a:latin typeface="Cambria Math" panose="02040503050406030204" pitchFamily="18" charset="0"/>
                        </a:rPr>
                        <m:t>𝑁𝑜𝑟𝑚𝑎𝑙</m:t>
                      </m:r>
                      <m:d>
                        <m:dPr>
                          <m:ctrlPr>
                            <a:rPr lang="en-US" sz="2541" i="1">
                              <a:latin typeface="Cambria Math" panose="02040503050406030204" pitchFamily="18" charset="0"/>
                            </a:rPr>
                          </m:ctrlPr>
                        </m:dPr>
                        <m:e>
                          <m:r>
                            <a:rPr lang="en-US" sz="2541" i="1">
                              <a:latin typeface="Cambria Math" panose="02040503050406030204" pitchFamily="18" charset="0"/>
                            </a:rPr>
                            <m:t>𝔼</m:t>
                          </m:r>
                          <m:r>
                            <a:rPr lang="en-US" sz="2541" i="1">
                              <a:latin typeface="Cambria Math" panose="02040503050406030204" pitchFamily="18" charset="0"/>
                            </a:rPr>
                            <m:t>(</m:t>
                          </m:r>
                          <m:r>
                            <a:rPr lang="en-US" sz="2541" i="1">
                              <a:latin typeface="Cambria Math" panose="02040503050406030204" pitchFamily="18" charset="0"/>
                            </a:rPr>
                            <m:t>𝑦</m:t>
                          </m:r>
                          <m:r>
                            <a:rPr lang="en-US" sz="2541" i="1">
                              <a:latin typeface="Cambria Math" panose="02040503050406030204" pitchFamily="18" charset="0"/>
                            </a:rPr>
                            <m:t>),</m:t>
                          </m:r>
                          <m:sSub>
                            <m:sSubPr>
                              <m:ctrlPr>
                                <a:rPr lang="en-US" sz="2541" i="1">
                                  <a:latin typeface="Cambria Math" panose="02040503050406030204" pitchFamily="18" charset="0"/>
                                </a:rPr>
                              </m:ctrlPr>
                            </m:sSubPr>
                            <m:e>
                              <m:r>
                                <a:rPr lang="en-US" sz="2541" i="1">
                                  <a:latin typeface="Cambria Math" panose="02040503050406030204" pitchFamily="18" charset="0"/>
                                </a:rPr>
                                <m:t>𝑈</m:t>
                              </m:r>
                            </m:e>
                            <m:sub>
                              <m:r>
                                <a:rPr lang="en-US" sz="2541" i="1">
                                  <a:latin typeface="Cambria Math" panose="02040503050406030204" pitchFamily="18" charset="0"/>
                                </a:rPr>
                                <m:t>𝑦</m:t>
                              </m:r>
                            </m:sub>
                          </m:sSub>
                        </m:e>
                      </m:d>
                    </m:oMath>
                  </m:oMathPara>
                </a14:m>
                <a:endParaRPr lang="en-GB" sz="2541" dirty="0"/>
              </a:p>
            </p:txBody>
          </p:sp>
        </mc:Choice>
        <mc:Fallback>
          <p:sp>
            <p:nvSpPr>
              <p:cNvPr id="9" name="TextBox 8">
                <a:extLst>
                  <a:ext uri="{FF2B5EF4-FFF2-40B4-BE49-F238E27FC236}">
                    <a16:creationId xmlns:a16="http://schemas.microsoft.com/office/drawing/2014/main" id="{C9E12862-2CCA-2B4B-BA69-E9C8EB748119}"/>
                  </a:ext>
                </a:extLst>
              </p:cNvPr>
              <p:cNvSpPr txBox="1">
                <a:spLocks noRot="1" noChangeAspect="1" noMove="1" noResize="1" noEditPoints="1" noAdjustHandles="1" noChangeArrowheads="1" noChangeShapeType="1" noTextEdit="1"/>
              </p:cNvSpPr>
              <p:nvPr/>
            </p:nvSpPr>
            <p:spPr>
              <a:xfrm>
                <a:off x="6312653" y="5230686"/>
                <a:ext cx="3339953" cy="449739"/>
              </a:xfrm>
              <a:prstGeom prst="rect">
                <a:avLst/>
              </a:prstGeom>
              <a:blipFill>
                <a:blip r:embed="rId7"/>
                <a:stretch>
                  <a:fillRect l="-1521" b="-2432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B27CAD40-057A-AE48-85CC-938D6267B4C2}"/>
              </a:ext>
            </a:extLst>
          </p:cNvPr>
          <p:cNvSpPr/>
          <p:nvPr/>
        </p:nvSpPr>
        <p:spPr>
          <a:xfrm>
            <a:off x="2245104" y="2328494"/>
            <a:ext cx="4250907" cy="315792"/>
          </a:xfrm>
          <a:prstGeom prst="rect">
            <a:avLst/>
          </a:prstGeom>
        </p:spPr>
        <p:txBody>
          <a:bodyPr wrap="none">
            <a:spAutoFit/>
          </a:bodyPr>
          <a:lstStyle/>
          <a:p>
            <a:pPr>
              <a:spcBef>
                <a:spcPts val="545"/>
              </a:spcBef>
            </a:pPr>
            <a:r>
              <a:rPr lang="en-GB" sz="1452" spc="-14" dirty="0">
                <a:latin typeface="Verdana"/>
                <a:cs typeface="Verdana"/>
              </a:rPr>
              <a:t>I</a:t>
            </a:r>
            <a:r>
              <a:rPr lang="en-GB" sz="1452" spc="-9" dirty="0">
                <a:latin typeface="Verdana"/>
                <a:cs typeface="Verdana"/>
              </a:rPr>
              <a:t>f </a:t>
            </a:r>
            <a:r>
              <a:rPr lang="en-GB" sz="1452" spc="-18" dirty="0">
                <a:latin typeface="Verdana"/>
                <a:cs typeface="Verdana"/>
              </a:rPr>
              <a:t>th</a:t>
            </a:r>
            <a:r>
              <a:rPr lang="en-GB" sz="1452" spc="-14" dirty="0">
                <a:latin typeface="Verdana"/>
                <a:cs typeface="Verdana"/>
              </a:rPr>
              <a:t>e </a:t>
            </a:r>
            <a:r>
              <a:rPr lang="en-GB" sz="1452" spc="-23" dirty="0">
                <a:latin typeface="Verdana"/>
                <a:cs typeface="Verdana"/>
              </a:rPr>
              <a:t>un</a:t>
            </a:r>
            <a:r>
              <a:rPr lang="en-GB" sz="1452" spc="-14" dirty="0">
                <a:latin typeface="Verdana"/>
                <a:cs typeface="Verdana"/>
              </a:rPr>
              <a:t>c</a:t>
            </a:r>
            <a:r>
              <a:rPr lang="en-GB" sz="1452" spc="-23" dirty="0">
                <a:latin typeface="Verdana"/>
                <a:cs typeface="Verdana"/>
              </a:rPr>
              <a:t>e</a:t>
            </a:r>
            <a:r>
              <a:rPr lang="en-GB" sz="1452" spc="-9" dirty="0">
                <a:latin typeface="Verdana"/>
                <a:cs typeface="Verdana"/>
              </a:rPr>
              <a:t>r</a:t>
            </a:r>
            <a:r>
              <a:rPr lang="en-GB" sz="1452" spc="-18" dirty="0">
                <a:latin typeface="Verdana"/>
                <a:cs typeface="Verdana"/>
              </a:rPr>
              <a:t>ta</a:t>
            </a:r>
            <a:r>
              <a:rPr lang="en-GB" sz="1452" spc="-9" dirty="0">
                <a:latin typeface="Verdana"/>
                <a:cs typeface="Verdana"/>
              </a:rPr>
              <a:t>i</a:t>
            </a:r>
            <a:r>
              <a:rPr lang="en-GB" sz="1452" spc="-18" dirty="0">
                <a:latin typeface="Verdana"/>
                <a:cs typeface="Verdana"/>
              </a:rPr>
              <a:t>nt</a:t>
            </a:r>
            <a:r>
              <a:rPr lang="en-GB" sz="1452" spc="-9" dirty="0">
                <a:latin typeface="Verdana"/>
                <a:cs typeface="Verdana"/>
              </a:rPr>
              <a:t>i</a:t>
            </a:r>
            <a:r>
              <a:rPr lang="en-GB" sz="1452" spc="-23" dirty="0">
                <a:latin typeface="Verdana"/>
                <a:cs typeface="Verdana"/>
              </a:rPr>
              <a:t>e</a:t>
            </a:r>
            <a:r>
              <a:rPr lang="en-GB" sz="1452" spc="-9" dirty="0">
                <a:latin typeface="Verdana"/>
                <a:cs typeface="Verdana"/>
              </a:rPr>
              <a:t>s </a:t>
            </a:r>
            <a:r>
              <a:rPr lang="en-GB" sz="1452" spc="-23" dirty="0">
                <a:latin typeface="Verdana"/>
                <a:cs typeface="Verdana"/>
              </a:rPr>
              <a:t>a</a:t>
            </a:r>
            <a:r>
              <a:rPr lang="en-GB" sz="1452" spc="-9" dirty="0">
                <a:latin typeface="Verdana"/>
                <a:cs typeface="Verdana"/>
              </a:rPr>
              <a:t>re</a:t>
            </a:r>
            <a:r>
              <a:rPr lang="en-GB" sz="1452" spc="-14" dirty="0">
                <a:latin typeface="Verdana"/>
                <a:cs typeface="Verdana"/>
              </a:rPr>
              <a:t> </a:t>
            </a:r>
            <a:r>
              <a:rPr lang="en-GB" sz="1452" i="1" u="sng" spc="-9" dirty="0">
                <a:latin typeface="Verdana"/>
                <a:cs typeface="Verdana"/>
              </a:rPr>
              <a:t>i</a:t>
            </a:r>
            <a:r>
              <a:rPr lang="en-GB" sz="1452" i="1" u="sng" spc="-23" dirty="0">
                <a:latin typeface="Verdana"/>
                <a:cs typeface="Verdana"/>
              </a:rPr>
              <a:t>n</a:t>
            </a:r>
            <a:r>
              <a:rPr lang="en-GB" sz="1452" i="1" u="sng" spc="-18" dirty="0">
                <a:latin typeface="Verdana"/>
                <a:cs typeface="Verdana"/>
              </a:rPr>
              <a:t>d</a:t>
            </a:r>
            <a:r>
              <a:rPr lang="en-GB" sz="1452" i="1" u="sng" spc="-23" dirty="0">
                <a:latin typeface="Verdana"/>
                <a:cs typeface="Verdana"/>
              </a:rPr>
              <a:t>e</a:t>
            </a:r>
            <a:r>
              <a:rPr lang="en-GB" sz="1452" i="1" u="sng" spc="-18" dirty="0">
                <a:latin typeface="Verdana"/>
                <a:cs typeface="Verdana"/>
              </a:rPr>
              <a:t>p</a:t>
            </a:r>
            <a:r>
              <a:rPr lang="en-GB" sz="1452" i="1" u="sng" spc="-23" dirty="0">
                <a:latin typeface="Verdana"/>
                <a:cs typeface="Verdana"/>
              </a:rPr>
              <a:t>en</a:t>
            </a:r>
            <a:r>
              <a:rPr lang="en-GB" sz="1452" i="1" u="sng" spc="-18" dirty="0">
                <a:latin typeface="Verdana"/>
                <a:cs typeface="Verdana"/>
              </a:rPr>
              <a:t>d</a:t>
            </a:r>
            <a:r>
              <a:rPr lang="en-GB" sz="1452" i="1" u="sng" spc="-23" dirty="0">
                <a:latin typeface="Verdana"/>
                <a:cs typeface="Verdana"/>
              </a:rPr>
              <a:t>en</a:t>
            </a:r>
            <a:r>
              <a:rPr lang="en-GB" sz="1452" i="1" u="sng" spc="-9" dirty="0">
                <a:latin typeface="Verdana"/>
                <a:cs typeface="Verdana"/>
              </a:rPr>
              <a:t>t</a:t>
            </a:r>
            <a:r>
              <a:rPr lang="en-GB" sz="1452" spc="-9" dirty="0">
                <a:latin typeface="Verdana"/>
                <a:cs typeface="Verdana"/>
              </a:rPr>
              <a:t>,</a:t>
            </a:r>
            <a:r>
              <a:rPr lang="en-GB" sz="1452" spc="-14" dirty="0">
                <a:latin typeface="Verdana"/>
                <a:cs typeface="Verdana"/>
              </a:rPr>
              <a:t> </a:t>
            </a:r>
            <a:r>
              <a:rPr lang="en-GB" sz="1452" spc="-18" dirty="0">
                <a:latin typeface="Verdana"/>
                <a:cs typeface="Verdana"/>
              </a:rPr>
              <a:t>the</a:t>
            </a:r>
            <a:r>
              <a:rPr lang="en-GB" sz="1452" spc="-14" dirty="0">
                <a:latin typeface="Verdana"/>
                <a:cs typeface="Verdana"/>
              </a:rPr>
              <a:t>n : </a:t>
            </a:r>
            <a:endParaRPr lang="en-GB" sz="1452" dirty="0">
              <a:latin typeface="Verdana"/>
              <a:cs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6774" y="239796"/>
            <a:ext cx="8451566" cy="723922"/>
          </a:xfrm>
          <a:prstGeom prst="rect">
            <a:avLst/>
          </a:prstGeom>
        </p:spPr>
        <p:txBody>
          <a:bodyPr vert="horz" wrap="square" lIns="0" tIns="351161" rIns="0" bIns="0" numCol="1" rtlCol="0" anchor="b" anchorCtr="0" compatLnSpc="1">
            <a:prstTxWarp prst="textNoShape">
              <a:avLst/>
            </a:prstTxWarp>
            <a:spAutoFit/>
          </a:bodyPr>
          <a:lstStyle/>
          <a:p>
            <a:pPr marL="11527"/>
            <a:r>
              <a:rPr sz="2400" spc="18" dirty="0">
                <a:latin typeface="Verdana" panose="020B0604030504040204" pitchFamily="34" charset="0"/>
                <a:ea typeface="Verdana" panose="020B0604030504040204" pitchFamily="34" charset="0"/>
                <a:cs typeface="Verdana" panose="020B0604030504040204" pitchFamily="34" charset="0"/>
              </a:rPr>
              <a:t>I</a:t>
            </a:r>
            <a:r>
              <a:rPr sz="2400" spc="23" dirty="0">
                <a:latin typeface="Verdana" panose="020B0604030504040204" pitchFamily="34" charset="0"/>
                <a:ea typeface="Verdana" panose="020B0604030504040204" pitchFamily="34" charset="0"/>
                <a:cs typeface="Verdana" panose="020B0604030504040204" pitchFamily="34" charset="0"/>
              </a:rPr>
              <a:t>n</a:t>
            </a:r>
            <a:r>
              <a:rPr sz="2400" spc="18" dirty="0">
                <a:latin typeface="Verdana" panose="020B0604030504040204" pitchFamily="34" charset="0"/>
                <a:ea typeface="Verdana" panose="020B0604030504040204" pitchFamily="34" charset="0"/>
                <a:cs typeface="Verdana" panose="020B0604030504040204" pitchFamily="34" charset="0"/>
              </a:rPr>
              <a:t>p</a:t>
            </a:r>
            <a:r>
              <a:rPr sz="2400" spc="23" dirty="0">
                <a:latin typeface="Verdana" panose="020B0604030504040204" pitchFamily="34" charset="0"/>
                <a:ea typeface="Verdana" panose="020B0604030504040204" pitchFamily="34" charset="0"/>
                <a:cs typeface="Verdana" panose="020B0604030504040204" pitchFamily="34" charset="0"/>
              </a:rPr>
              <a:t>u</a:t>
            </a:r>
            <a:r>
              <a:rPr sz="2400" spc="-14" dirty="0">
                <a:latin typeface="Verdana" panose="020B0604030504040204" pitchFamily="34" charset="0"/>
                <a:ea typeface="Verdana" panose="020B0604030504040204" pitchFamily="34" charset="0"/>
                <a:cs typeface="Verdana" panose="020B0604030504040204" pitchFamily="34" charset="0"/>
              </a:rPr>
              <a:t>t</a:t>
            </a:r>
            <a:r>
              <a:rPr sz="2400" spc="18" dirty="0">
                <a:latin typeface="Verdana" panose="020B0604030504040204" pitchFamily="34" charset="0"/>
                <a:ea typeface="Verdana" panose="020B0604030504040204" pitchFamily="34" charset="0"/>
                <a:cs typeface="Verdana" panose="020B0604030504040204" pitchFamily="34" charset="0"/>
              </a:rPr>
              <a:t> </a:t>
            </a:r>
            <a:r>
              <a:rPr sz="2400" spc="23" dirty="0">
                <a:latin typeface="Verdana" panose="020B0604030504040204" pitchFamily="34" charset="0"/>
                <a:ea typeface="Verdana" panose="020B0604030504040204" pitchFamily="34" charset="0"/>
                <a:cs typeface="Verdana" panose="020B0604030504040204" pitchFamily="34" charset="0"/>
              </a:rPr>
              <a:t>Un</a:t>
            </a:r>
            <a:r>
              <a:rPr sz="2400" spc="14" dirty="0">
                <a:latin typeface="Verdana" panose="020B0604030504040204" pitchFamily="34" charset="0"/>
                <a:ea typeface="Verdana" panose="020B0604030504040204" pitchFamily="34" charset="0"/>
                <a:cs typeface="Verdana" panose="020B0604030504040204" pitchFamily="34" charset="0"/>
              </a:rPr>
              <a:t>c</a:t>
            </a:r>
            <a:r>
              <a:rPr sz="2400" spc="23" dirty="0">
                <a:latin typeface="Verdana" panose="020B0604030504040204" pitchFamily="34" charset="0"/>
                <a:ea typeface="Verdana" panose="020B0604030504040204" pitchFamily="34" charset="0"/>
                <a:cs typeface="Verdana" panose="020B0604030504040204" pitchFamily="34" charset="0"/>
              </a:rPr>
              <a:t>e</a:t>
            </a:r>
            <a:r>
              <a:rPr sz="2400" spc="9" dirty="0">
                <a:latin typeface="Verdana" panose="020B0604030504040204" pitchFamily="34" charset="0"/>
                <a:ea typeface="Verdana" panose="020B0604030504040204" pitchFamily="34" charset="0"/>
                <a:cs typeface="Verdana" panose="020B0604030504040204" pitchFamily="34" charset="0"/>
              </a:rPr>
              <a:t>r</a:t>
            </a:r>
            <a:r>
              <a:rPr sz="2400" spc="-9" dirty="0">
                <a:latin typeface="Verdana" panose="020B0604030504040204" pitchFamily="34" charset="0"/>
                <a:ea typeface="Verdana" panose="020B0604030504040204" pitchFamily="34" charset="0"/>
                <a:cs typeface="Verdana" panose="020B0604030504040204" pitchFamily="34" charset="0"/>
              </a:rPr>
              <a:t>t</a:t>
            </a:r>
            <a:r>
              <a:rPr sz="2400" dirty="0">
                <a:latin typeface="Verdana" panose="020B0604030504040204" pitchFamily="34" charset="0"/>
                <a:ea typeface="Verdana" panose="020B0604030504040204" pitchFamily="34" charset="0"/>
                <a:cs typeface="Verdana" panose="020B0604030504040204" pitchFamily="34" charset="0"/>
              </a:rPr>
              <a:t>ai</a:t>
            </a:r>
            <a:r>
              <a:rPr sz="2400" spc="5" dirty="0">
                <a:latin typeface="Verdana" panose="020B0604030504040204" pitchFamily="34" charset="0"/>
                <a:ea typeface="Verdana" panose="020B0604030504040204" pitchFamily="34" charset="0"/>
                <a:cs typeface="Verdana" panose="020B0604030504040204" pitchFamily="34" charset="0"/>
              </a:rPr>
              <a:t>n</a:t>
            </a:r>
            <a:r>
              <a:rPr sz="2400" spc="-9" dirty="0">
                <a:latin typeface="Verdana" panose="020B0604030504040204" pitchFamily="34" charset="0"/>
                <a:ea typeface="Verdana" panose="020B0604030504040204" pitchFamily="34" charset="0"/>
                <a:cs typeface="Verdana" panose="020B0604030504040204" pitchFamily="34" charset="0"/>
              </a:rPr>
              <a:t>t</a:t>
            </a:r>
            <a:r>
              <a:rPr sz="2400" spc="-18" dirty="0">
                <a:latin typeface="Verdana" panose="020B0604030504040204" pitchFamily="34" charset="0"/>
                <a:ea typeface="Verdana" panose="020B0604030504040204" pitchFamily="34" charset="0"/>
                <a:cs typeface="Verdana" panose="020B0604030504040204" pitchFamily="34" charset="0"/>
              </a:rPr>
              <a:t>y</a:t>
            </a:r>
            <a:r>
              <a:rPr sz="2400" spc="32" dirty="0">
                <a:latin typeface="Verdana" panose="020B0604030504040204" pitchFamily="34" charset="0"/>
                <a:ea typeface="Verdana" panose="020B0604030504040204" pitchFamily="34" charset="0"/>
                <a:cs typeface="Verdana" panose="020B0604030504040204" pitchFamily="34" charset="0"/>
              </a:rPr>
              <a:t> </a:t>
            </a:r>
            <a:r>
              <a:rPr sz="2400" spc="5" dirty="0">
                <a:latin typeface="Verdana" panose="020B0604030504040204" pitchFamily="34" charset="0"/>
                <a:ea typeface="Verdana" panose="020B0604030504040204" pitchFamily="34" charset="0"/>
                <a:cs typeface="Verdana" panose="020B0604030504040204" pitchFamily="34" charset="0"/>
              </a:rPr>
              <a:t>P</a:t>
            </a:r>
            <a:r>
              <a:rPr sz="2400" spc="-5" dirty="0">
                <a:latin typeface="Verdana" panose="020B0604030504040204" pitchFamily="34" charset="0"/>
                <a:ea typeface="Verdana" panose="020B0604030504040204" pitchFamily="34" charset="0"/>
                <a:cs typeface="Verdana" panose="020B0604030504040204" pitchFamily="34" charset="0"/>
              </a:rPr>
              <a:t>r</a:t>
            </a:r>
            <a:r>
              <a:rPr sz="2400" dirty="0">
                <a:latin typeface="Verdana" panose="020B0604030504040204" pitchFamily="34" charset="0"/>
                <a:ea typeface="Verdana" panose="020B0604030504040204" pitchFamily="34" charset="0"/>
                <a:cs typeface="Verdana" panose="020B0604030504040204" pitchFamily="34" charset="0"/>
              </a:rPr>
              <a:t>o</a:t>
            </a:r>
            <a:r>
              <a:rPr sz="2400" spc="18" dirty="0">
                <a:latin typeface="Verdana" panose="020B0604030504040204" pitchFamily="34" charset="0"/>
                <a:ea typeface="Verdana" panose="020B0604030504040204" pitchFamily="34" charset="0"/>
                <a:cs typeface="Verdana" panose="020B0604030504040204" pitchFamily="34" charset="0"/>
              </a:rPr>
              <a:t>p</a:t>
            </a:r>
            <a:r>
              <a:rPr sz="2400" spc="-5" dirty="0">
                <a:latin typeface="Verdana" panose="020B0604030504040204" pitchFamily="34" charset="0"/>
                <a:ea typeface="Verdana" panose="020B0604030504040204" pitchFamily="34" charset="0"/>
                <a:cs typeface="Verdana" panose="020B0604030504040204" pitchFamily="34" charset="0"/>
              </a:rPr>
              <a:t>a</a:t>
            </a:r>
            <a:r>
              <a:rPr sz="2400" spc="18" dirty="0">
                <a:latin typeface="Verdana" panose="020B0604030504040204" pitchFamily="34" charset="0"/>
                <a:ea typeface="Verdana" panose="020B0604030504040204" pitchFamily="34" charset="0"/>
                <a:cs typeface="Verdana" panose="020B0604030504040204" pitchFamily="34" charset="0"/>
              </a:rPr>
              <a:t>g</a:t>
            </a:r>
            <a:r>
              <a:rPr sz="2400" spc="-5" dirty="0">
                <a:latin typeface="Verdana" panose="020B0604030504040204" pitchFamily="34" charset="0"/>
                <a:ea typeface="Verdana" panose="020B0604030504040204" pitchFamily="34" charset="0"/>
                <a:cs typeface="Verdana" panose="020B0604030504040204" pitchFamily="34" charset="0"/>
              </a:rPr>
              <a:t>a</a:t>
            </a:r>
            <a:r>
              <a:rPr sz="2400" spc="-9" dirty="0">
                <a:latin typeface="Verdana" panose="020B0604030504040204" pitchFamily="34" charset="0"/>
                <a:ea typeface="Verdana" panose="020B0604030504040204" pitchFamily="34" charset="0"/>
                <a:cs typeface="Verdana" panose="020B0604030504040204" pitchFamily="34" charset="0"/>
              </a:rPr>
              <a:t>t</a:t>
            </a:r>
            <a:r>
              <a:rPr sz="2400" dirty="0">
                <a:latin typeface="Verdana" panose="020B0604030504040204" pitchFamily="34" charset="0"/>
                <a:ea typeface="Verdana" panose="020B0604030504040204" pitchFamily="34" charset="0"/>
                <a:cs typeface="Verdana" panose="020B0604030504040204" pitchFamily="34" charset="0"/>
              </a:rPr>
              <a:t>io</a:t>
            </a:r>
            <a:r>
              <a:rPr sz="2400" spc="27" dirty="0">
                <a:latin typeface="Verdana" panose="020B0604030504040204" pitchFamily="34" charset="0"/>
                <a:ea typeface="Verdana" panose="020B0604030504040204" pitchFamily="34" charset="0"/>
                <a:cs typeface="Verdana" panose="020B0604030504040204" pitchFamily="34" charset="0"/>
              </a:rPr>
              <a:t>n</a:t>
            </a:r>
            <a:r>
              <a:rPr sz="2400" dirty="0">
                <a:latin typeface="Verdana" panose="020B0604030504040204" pitchFamily="34" charset="0"/>
                <a:ea typeface="Verdana" panose="020B0604030504040204" pitchFamily="34" charset="0"/>
                <a:cs typeface="Verdana" panose="020B0604030504040204" pitchFamily="34" charset="0"/>
              </a:rPr>
              <a:t>:</a:t>
            </a:r>
            <a:r>
              <a:rPr sz="2400" spc="23" dirty="0">
                <a:latin typeface="Verdana" panose="020B0604030504040204" pitchFamily="34" charset="0"/>
                <a:ea typeface="Verdana" panose="020B0604030504040204" pitchFamily="34" charset="0"/>
                <a:cs typeface="Verdana" panose="020B0604030504040204" pitchFamily="34" charset="0"/>
              </a:rPr>
              <a:t> </a:t>
            </a:r>
            <a:r>
              <a:rPr sz="2400" spc="27" dirty="0">
                <a:latin typeface="Verdana" panose="020B0604030504040204" pitchFamily="34" charset="0"/>
                <a:ea typeface="Verdana" panose="020B0604030504040204" pitchFamily="34" charset="0"/>
                <a:cs typeface="Verdana" panose="020B0604030504040204" pitchFamily="34" charset="0"/>
              </a:rPr>
              <a:t>G</a:t>
            </a:r>
            <a:r>
              <a:rPr sz="2400" spc="23" dirty="0">
                <a:latin typeface="Verdana" panose="020B0604030504040204" pitchFamily="34" charset="0"/>
                <a:ea typeface="Verdana" panose="020B0604030504040204" pitchFamily="34" charset="0"/>
                <a:cs typeface="Verdana" panose="020B0604030504040204" pitchFamily="34" charset="0"/>
              </a:rPr>
              <a:t>U</a:t>
            </a:r>
            <a:r>
              <a:rPr sz="2400" spc="5" dirty="0">
                <a:latin typeface="Verdana" panose="020B0604030504040204" pitchFamily="34" charset="0"/>
                <a:ea typeface="Verdana" panose="020B0604030504040204" pitchFamily="34" charset="0"/>
                <a:cs typeface="Verdana" panose="020B0604030504040204" pitchFamily="34" charset="0"/>
              </a:rPr>
              <a:t>M</a:t>
            </a:r>
            <a:r>
              <a:rPr sz="2400" dirty="0">
                <a:latin typeface="Verdana" panose="020B0604030504040204" pitchFamily="34" charset="0"/>
                <a:ea typeface="Verdana" panose="020B0604030504040204" pitchFamily="34" charset="0"/>
                <a:cs typeface="Verdana" panose="020B0604030504040204" pitchFamily="34" charset="0"/>
              </a:rPr>
              <a:t>,</a:t>
            </a:r>
            <a:r>
              <a:rPr sz="2400" spc="18" dirty="0">
                <a:latin typeface="Verdana" panose="020B0604030504040204" pitchFamily="34" charset="0"/>
                <a:ea typeface="Verdana" panose="020B0604030504040204" pitchFamily="34" charset="0"/>
                <a:cs typeface="Verdana" panose="020B0604030504040204" pitchFamily="34" charset="0"/>
              </a:rPr>
              <a:t> </a:t>
            </a:r>
            <a:r>
              <a:rPr sz="2400" dirty="0">
                <a:latin typeface="Verdana" panose="020B0604030504040204" pitchFamily="34" charset="0"/>
                <a:ea typeface="Verdana" panose="020B0604030504040204" pitchFamily="34" charset="0"/>
                <a:cs typeface="Verdana" panose="020B0604030504040204" pitchFamily="34" charset="0"/>
              </a:rPr>
              <a:t>T</a:t>
            </a:r>
            <a:r>
              <a:rPr sz="2400" spc="-5" dirty="0">
                <a:latin typeface="Verdana" panose="020B0604030504040204" pitchFamily="34" charset="0"/>
                <a:ea typeface="Verdana" panose="020B0604030504040204" pitchFamily="34" charset="0"/>
                <a:cs typeface="Verdana" panose="020B0604030504040204" pitchFamily="34" charset="0"/>
              </a:rPr>
              <a:t>a</a:t>
            </a:r>
            <a:r>
              <a:rPr sz="2400" dirty="0">
                <a:latin typeface="Verdana" panose="020B0604030504040204" pitchFamily="34" charset="0"/>
                <a:ea typeface="Verdana" panose="020B0604030504040204" pitchFamily="34" charset="0"/>
                <a:cs typeface="Verdana" panose="020B0604030504040204" pitchFamily="34" charset="0"/>
              </a:rPr>
              <a:t>ylor</a:t>
            </a:r>
          </a:p>
        </p:txBody>
      </p:sp>
      <p:sp>
        <p:nvSpPr>
          <p:cNvPr id="4" name="object 4"/>
          <p:cNvSpPr txBox="1">
            <a:spLocks noGrp="1"/>
          </p:cNvSpPr>
          <p:nvPr>
            <p:ph type="sldNum" sz="quarter" idx="7"/>
          </p:nvPr>
        </p:nvSpPr>
        <p:spPr>
          <a:xfrm>
            <a:off x="1126912" y="7000754"/>
            <a:ext cx="205105" cy="153034"/>
          </a:xfrm>
          <a:prstGeom prst="rect">
            <a:avLst/>
          </a:prstGeom>
        </p:spPr>
        <p:txBody>
          <a:bodyPr vert="horz" wrap="square" lIns="0" tIns="0" rIns="0" bIns="0" rtlCol="0">
            <a:spAutoFit/>
          </a:bodyPr>
          <a:lstStyle>
            <a:defPPr>
              <a:defRPr lang="da-DK"/>
            </a:defPPr>
            <a:lvl1pPr marL="0" algn="l" defTabSz="914400" rtl="0" eaLnBrk="1" latinLnBrk="0" hangingPunct="1">
              <a:defRPr sz="1000" b="0" i="0" kern="1200">
                <a:solidFill>
                  <a:schemeClr val="tx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053"/>
            <a:fld id="{81D60167-4931-47E6-BA6A-407CBD079E47}" type="slidenum">
              <a:rPr lang="en-DK" spc="-10" smtClean="0"/>
              <a:pPr marL="25400"/>
              <a:t>24</a:t>
            </a:fld>
            <a:endParaRPr spc="-9" dirty="0"/>
          </a:p>
        </p:txBody>
      </p:sp>
      <p:sp>
        <p:nvSpPr>
          <p:cNvPr id="5" name="object 5"/>
          <p:cNvSpPr txBox="1">
            <a:spLocks noGrp="1"/>
          </p:cNvSpPr>
          <p:nvPr>
            <p:ph type="ftr" sz="quarter" idx="5"/>
          </p:nvPr>
        </p:nvSpPr>
        <p:spPr>
          <a:xfrm>
            <a:off x="1540630" y="7000754"/>
            <a:ext cx="3500754" cy="153034"/>
          </a:xfrm>
          <a:prstGeom prst="rect">
            <a:avLst/>
          </a:prstGeom>
        </p:spPr>
        <p:txBody>
          <a:bodyPr vert="horz" wrap="square" lIns="0" tIns="0" rIns="0" bIns="0" rtlCol="0">
            <a:spAutoFit/>
          </a:bodyPr>
          <a:lstStyle>
            <a:defPPr>
              <a:defRPr lang="da-DK"/>
            </a:defPPr>
            <a:lvl1pPr marL="0" algn="l" defTabSz="914400" rtl="0" eaLnBrk="1" latinLnBrk="0" hangingPunct="1">
              <a:defRPr sz="1000" b="1" i="0" kern="1200">
                <a:solidFill>
                  <a:schemeClr val="tx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527"/>
            <a:r>
              <a:rPr lang="en-GB" spc="-50"/>
              <a:t>D</a:t>
            </a:r>
            <a:r>
              <a:rPr lang="en-GB" spc="-45"/>
              <a:t>T</a:t>
            </a:r>
            <a:r>
              <a:rPr lang="en-GB" spc="-10"/>
              <a:t>U</a:t>
            </a:r>
            <a:r>
              <a:rPr lang="en-GB" spc="-60"/>
              <a:t> </a:t>
            </a:r>
            <a:r>
              <a:rPr lang="en-GB" spc="-75"/>
              <a:t>W</a:t>
            </a:r>
            <a:r>
              <a:rPr lang="en-GB" spc="-20"/>
              <a:t>i</a:t>
            </a:r>
            <a:r>
              <a:rPr lang="en-GB" spc="-40"/>
              <a:t>n</a:t>
            </a:r>
            <a:r>
              <a:rPr lang="en-GB" spc="-10"/>
              <a:t>d</a:t>
            </a:r>
            <a:r>
              <a:rPr lang="en-GB" spc="-55"/>
              <a:t> </a:t>
            </a:r>
            <a:r>
              <a:rPr lang="en-GB" spc="-50"/>
              <a:t>E</a:t>
            </a:r>
            <a:r>
              <a:rPr lang="en-GB" spc="-40"/>
              <a:t>n</a:t>
            </a:r>
            <a:r>
              <a:rPr lang="en-GB" spc="-45"/>
              <a:t>e</a:t>
            </a:r>
            <a:r>
              <a:rPr lang="en-GB" spc="-30"/>
              <a:t>r</a:t>
            </a:r>
            <a:r>
              <a:rPr lang="en-GB" spc="-50"/>
              <a:t>g</a:t>
            </a:r>
            <a:r>
              <a:rPr lang="en-GB" spc="-45"/>
              <a:t>y</a:t>
            </a:r>
            <a:r>
              <a:rPr lang="en-GB"/>
              <a:t>,</a:t>
            </a:r>
            <a:r>
              <a:rPr lang="en-GB" spc="-35"/>
              <a:t> </a:t>
            </a:r>
            <a:r>
              <a:rPr lang="en-GB" spc="-45"/>
              <a:t>Te</a:t>
            </a:r>
            <a:r>
              <a:rPr lang="en-GB" spc="-35"/>
              <a:t>c</a:t>
            </a:r>
            <a:r>
              <a:rPr lang="en-GB" spc="-40"/>
              <a:t>hn</a:t>
            </a:r>
            <a:r>
              <a:rPr lang="en-GB" spc="-20"/>
              <a:t>i</a:t>
            </a:r>
            <a:r>
              <a:rPr lang="en-GB" spc="-35"/>
              <a:t>c</a:t>
            </a:r>
            <a:r>
              <a:rPr lang="en-GB" spc="-45"/>
              <a:t>a</a:t>
            </a:r>
            <a:r>
              <a:rPr lang="en-GB" spc="-5"/>
              <a:t>l</a:t>
            </a:r>
            <a:r>
              <a:rPr lang="en-GB" spc="-25"/>
              <a:t> </a:t>
            </a:r>
            <a:r>
              <a:rPr lang="en-GB" spc="-60"/>
              <a:t>U</a:t>
            </a:r>
            <a:r>
              <a:rPr lang="en-GB" spc="-40"/>
              <a:t>n</a:t>
            </a:r>
            <a:r>
              <a:rPr lang="en-GB" spc="-20"/>
              <a:t>i</a:t>
            </a:r>
            <a:r>
              <a:rPr lang="en-GB" spc="-45"/>
              <a:t>ve</a:t>
            </a:r>
            <a:r>
              <a:rPr lang="en-GB" spc="-30"/>
              <a:t>rs</a:t>
            </a:r>
            <a:r>
              <a:rPr lang="en-GB" spc="-20"/>
              <a:t>i</a:t>
            </a:r>
            <a:r>
              <a:rPr lang="en-GB" spc="-25"/>
              <a:t>t</a:t>
            </a:r>
            <a:r>
              <a:rPr lang="en-GB" spc="-10"/>
              <a:t>y</a:t>
            </a:r>
            <a:r>
              <a:rPr lang="en-GB" spc="-45"/>
              <a:t> </a:t>
            </a:r>
            <a:r>
              <a:rPr lang="en-GB" spc="-50"/>
              <a:t>o</a:t>
            </a:r>
            <a:r>
              <a:rPr lang="en-GB"/>
              <a:t>f</a:t>
            </a:r>
            <a:r>
              <a:rPr lang="en-GB" spc="-40"/>
              <a:t> </a:t>
            </a:r>
            <a:r>
              <a:rPr lang="en-GB" spc="-50"/>
              <a:t>D</a:t>
            </a:r>
            <a:r>
              <a:rPr lang="en-GB" spc="-45"/>
              <a:t>e</a:t>
            </a:r>
            <a:r>
              <a:rPr lang="en-GB" spc="-40"/>
              <a:t>n</a:t>
            </a:r>
            <a:r>
              <a:rPr lang="en-GB" spc="-75"/>
              <a:t>m</a:t>
            </a:r>
            <a:r>
              <a:rPr lang="en-GB" spc="-45"/>
              <a:t>a</a:t>
            </a:r>
            <a:r>
              <a:rPr lang="en-GB" spc="-30"/>
              <a:t>r</a:t>
            </a:r>
            <a:r>
              <a:rPr lang="en-GB" spc="-10"/>
              <a:t>k</a:t>
            </a:r>
            <a:endParaRPr spc="-9" dirty="0"/>
          </a:p>
        </p:txBody>
      </p:sp>
      <p:sp>
        <p:nvSpPr>
          <p:cNvPr id="3" name="object 3"/>
          <p:cNvSpPr txBox="1"/>
          <p:nvPr/>
        </p:nvSpPr>
        <p:spPr>
          <a:xfrm>
            <a:off x="2283103" y="1478586"/>
            <a:ext cx="6476399" cy="677173"/>
          </a:xfrm>
          <a:prstGeom prst="rect">
            <a:avLst/>
          </a:prstGeom>
        </p:spPr>
        <p:txBody>
          <a:bodyPr vert="horz" wrap="square" lIns="0" tIns="0" rIns="0" bIns="0" rtlCol="0">
            <a:spAutoFit/>
          </a:bodyPr>
          <a:lstStyle/>
          <a:p>
            <a:pPr marL="11527">
              <a:lnSpc>
                <a:spcPct val="150000"/>
              </a:lnSpc>
            </a:pPr>
            <a:r>
              <a:rPr sz="1543" spc="-18" dirty="0">
                <a:latin typeface="Verdana"/>
                <a:cs typeface="Verdana"/>
              </a:rPr>
              <a:t>Multipl</a:t>
            </a:r>
            <a:r>
              <a:rPr sz="1543" spc="-14" dirty="0">
                <a:latin typeface="Verdana"/>
                <a:cs typeface="Verdana"/>
              </a:rPr>
              <a:t>e</a:t>
            </a:r>
            <a:r>
              <a:rPr sz="1543" spc="-18" dirty="0">
                <a:latin typeface="Verdana"/>
                <a:cs typeface="Verdana"/>
              </a:rPr>
              <a:t> uncertai</a:t>
            </a:r>
            <a:r>
              <a:rPr sz="1543" spc="-14" dirty="0">
                <a:latin typeface="Verdana"/>
                <a:cs typeface="Verdana"/>
              </a:rPr>
              <a:t>n </a:t>
            </a:r>
            <a:r>
              <a:rPr sz="1543" spc="-18" dirty="0">
                <a:latin typeface="Verdana"/>
                <a:cs typeface="Verdana"/>
              </a:rPr>
              <a:t>inpu</a:t>
            </a:r>
            <a:r>
              <a:rPr sz="1543" spc="-9" dirty="0">
                <a:latin typeface="Verdana"/>
                <a:cs typeface="Verdana"/>
              </a:rPr>
              <a:t>t</a:t>
            </a:r>
            <a:r>
              <a:rPr sz="1543" spc="-14" dirty="0">
                <a:latin typeface="Verdana"/>
                <a:cs typeface="Verdana"/>
              </a:rPr>
              <a:t> </a:t>
            </a:r>
            <a:r>
              <a:rPr sz="1543" spc="-18" dirty="0">
                <a:latin typeface="Verdana"/>
                <a:cs typeface="Verdana"/>
              </a:rPr>
              <a:t>variable</a:t>
            </a:r>
            <a:r>
              <a:rPr sz="1543" spc="-9" dirty="0">
                <a:latin typeface="Verdana"/>
                <a:cs typeface="Verdana"/>
              </a:rPr>
              <a:t>s </a:t>
            </a:r>
            <a:r>
              <a:rPr sz="1543" spc="-23" dirty="0">
                <a:latin typeface="Verdana"/>
                <a:cs typeface="Verdana"/>
              </a:rPr>
              <a:t>an</a:t>
            </a:r>
            <a:r>
              <a:rPr sz="1543" spc="-14" dirty="0">
                <a:latin typeface="Verdana"/>
                <a:cs typeface="Verdana"/>
              </a:rPr>
              <a:t>d</a:t>
            </a:r>
            <a:r>
              <a:rPr sz="1543" spc="-9" dirty="0">
                <a:latin typeface="Verdana"/>
                <a:cs typeface="Verdana"/>
              </a:rPr>
              <a:t> </a:t>
            </a:r>
            <a:r>
              <a:rPr sz="1543" i="1" spc="-18" dirty="0">
                <a:latin typeface="Verdana"/>
                <a:cs typeface="Verdana"/>
              </a:rPr>
              <a:t>multipl</a:t>
            </a:r>
            <a:r>
              <a:rPr sz="1543" i="1" spc="-14" dirty="0">
                <a:latin typeface="Verdana"/>
                <a:cs typeface="Verdana"/>
              </a:rPr>
              <a:t>e</a:t>
            </a:r>
            <a:r>
              <a:rPr sz="1543" i="1" spc="-18" dirty="0">
                <a:latin typeface="Verdana"/>
                <a:cs typeface="Verdana"/>
              </a:rPr>
              <a:t> outputs</a:t>
            </a:r>
            <a:r>
              <a:rPr sz="1543" spc="-18" dirty="0">
                <a:latin typeface="Verdana"/>
                <a:cs typeface="Verdana"/>
              </a:rPr>
              <a:t>.</a:t>
            </a:r>
            <a:endParaRPr sz="1543" dirty="0">
              <a:latin typeface="Verdana"/>
              <a:cs typeface="Verdana"/>
            </a:endParaRPr>
          </a:p>
          <a:p>
            <a:pPr marL="11527">
              <a:lnSpc>
                <a:spcPct val="150000"/>
              </a:lnSpc>
              <a:spcBef>
                <a:spcPts val="145"/>
              </a:spcBef>
            </a:pPr>
            <a:r>
              <a:rPr lang="en-US" sz="1543" spc="-14" dirty="0">
                <a:latin typeface="Verdana"/>
                <a:cs typeface="Verdana"/>
              </a:rPr>
              <a:t>If u</a:t>
            </a:r>
            <a:r>
              <a:rPr sz="1543" spc="-14" dirty="0">
                <a:latin typeface="Verdana"/>
                <a:cs typeface="Verdana"/>
              </a:rPr>
              <a:t>ncertaintie</a:t>
            </a:r>
            <a:r>
              <a:rPr sz="1543" spc="-9" dirty="0">
                <a:latin typeface="Verdana"/>
                <a:cs typeface="Verdana"/>
              </a:rPr>
              <a:t>s </a:t>
            </a:r>
            <a:r>
              <a:rPr sz="1543" spc="-14" dirty="0">
                <a:latin typeface="Verdana"/>
                <a:cs typeface="Verdana"/>
              </a:rPr>
              <a:t>are</a:t>
            </a:r>
            <a:r>
              <a:rPr sz="1543" spc="-9" dirty="0">
                <a:latin typeface="Verdana"/>
                <a:cs typeface="Verdana"/>
              </a:rPr>
              <a:t> </a:t>
            </a:r>
            <a:r>
              <a:rPr sz="1543" i="1" u="heavy" spc="-14" dirty="0">
                <a:latin typeface="Verdana"/>
                <a:cs typeface="Verdana"/>
              </a:rPr>
              <a:t>correlated</a:t>
            </a:r>
            <a:r>
              <a:rPr sz="1543" i="1" u="heavy" spc="-5" dirty="0">
                <a:latin typeface="Verdana"/>
                <a:cs typeface="Verdana"/>
              </a:rPr>
              <a:t> </a:t>
            </a:r>
            <a:r>
              <a:rPr sz="1543" i="1" u="heavy" spc="-14" dirty="0">
                <a:latin typeface="Verdana"/>
                <a:cs typeface="Verdana"/>
              </a:rPr>
              <a:t>for</a:t>
            </a:r>
            <a:r>
              <a:rPr sz="1543" i="1" u="heavy" spc="-5" dirty="0">
                <a:latin typeface="Verdana"/>
                <a:cs typeface="Verdana"/>
              </a:rPr>
              <a:t> </a:t>
            </a:r>
            <a:r>
              <a:rPr sz="1543" i="1" u="heavy" spc="-14" dirty="0">
                <a:latin typeface="Verdana"/>
                <a:cs typeface="Verdana"/>
              </a:rPr>
              <a:t>both</a:t>
            </a:r>
            <a:r>
              <a:rPr sz="1543" i="1" u="heavy" spc="-5" dirty="0">
                <a:latin typeface="Verdana"/>
                <a:cs typeface="Verdana"/>
              </a:rPr>
              <a:t> </a:t>
            </a:r>
            <a:r>
              <a:rPr sz="1543" i="1" u="heavy" spc="-14" dirty="0">
                <a:latin typeface="Verdana"/>
                <a:cs typeface="Verdana"/>
              </a:rPr>
              <a:t>inputs</a:t>
            </a:r>
            <a:r>
              <a:rPr sz="1543" i="1" u="heavy" spc="-5" dirty="0">
                <a:latin typeface="Verdana"/>
                <a:cs typeface="Verdana"/>
              </a:rPr>
              <a:t> </a:t>
            </a:r>
            <a:r>
              <a:rPr sz="1543" b="1" i="1" u="heavy" spc="-18" dirty="0">
                <a:latin typeface="Verdana"/>
                <a:cs typeface="Verdana"/>
              </a:rPr>
              <a:t>and</a:t>
            </a:r>
            <a:r>
              <a:rPr sz="1543" b="1" i="1" u="heavy" spc="-5" dirty="0">
                <a:latin typeface="Verdana"/>
                <a:cs typeface="Verdana"/>
              </a:rPr>
              <a:t> </a:t>
            </a:r>
            <a:r>
              <a:rPr sz="1543" b="1" i="1" u="heavy" spc="-18" dirty="0">
                <a:latin typeface="Verdana"/>
                <a:cs typeface="Verdana"/>
              </a:rPr>
              <a:t>outputs</a:t>
            </a:r>
            <a:r>
              <a:rPr lang="en-DK" sz="1543" spc="-9" dirty="0">
                <a:latin typeface="Verdana"/>
                <a:cs typeface="Verdana"/>
              </a:rPr>
              <a:t>.</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09D7774-8E66-494C-873D-D7A155BE1885}"/>
                  </a:ext>
                </a:extLst>
              </p:cNvPr>
              <p:cNvSpPr/>
              <p:nvPr/>
            </p:nvSpPr>
            <p:spPr>
              <a:xfrm>
                <a:off x="3622765" y="2536309"/>
                <a:ext cx="2371803" cy="3716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15" b="1">
                          <a:latin typeface="Cambria Math" panose="02040503050406030204" pitchFamily="18" charset="0"/>
                        </a:rPr>
                        <m:t>𝐱</m:t>
                      </m:r>
                      <m:r>
                        <a:rPr lang="en-US" sz="1815" i="1">
                          <a:latin typeface="Cambria Math" panose="02040503050406030204" pitchFamily="18" charset="0"/>
                        </a:rPr>
                        <m:t>  ~  </m:t>
                      </m:r>
                      <m:r>
                        <a:rPr lang="en-US" sz="1815" i="1">
                          <a:latin typeface="Cambria Math" panose="02040503050406030204" pitchFamily="18" charset="0"/>
                        </a:rPr>
                        <m:t>𝑁𝑜𝑟𝑚𝑎𝑙</m:t>
                      </m:r>
                      <m:d>
                        <m:dPr>
                          <m:ctrlPr>
                            <a:rPr lang="en-US" sz="1815" i="1">
                              <a:latin typeface="Cambria Math" panose="02040503050406030204" pitchFamily="18" charset="0"/>
                            </a:rPr>
                          </m:ctrlPr>
                        </m:dPr>
                        <m:e>
                          <m:sSub>
                            <m:sSubPr>
                              <m:ctrlPr>
                                <a:rPr lang="en-US" sz="1815" b="1" i="1">
                                  <a:latin typeface="Cambria Math" panose="02040503050406030204" pitchFamily="18" charset="0"/>
                                </a:rPr>
                              </m:ctrlPr>
                            </m:sSubPr>
                            <m:e>
                              <m:r>
                                <a:rPr lang="en-US" sz="1815" b="1">
                                  <a:latin typeface="Cambria Math" panose="02040503050406030204" pitchFamily="18" charset="0"/>
                                </a:rPr>
                                <m:t>𝐱</m:t>
                              </m:r>
                            </m:e>
                            <m:sub>
                              <m:r>
                                <a:rPr lang="en-US" sz="1815" b="1" i="1">
                                  <a:latin typeface="Cambria Math" panose="02040503050406030204" pitchFamily="18" charset="0"/>
                                </a:rPr>
                                <m:t>𝟎</m:t>
                              </m:r>
                              <m:r>
                                <a:rPr lang="en-US" sz="1815" b="1" i="1">
                                  <a:latin typeface="Cambria Math" panose="02040503050406030204" pitchFamily="18" charset="0"/>
                                </a:rPr>
                                <m:t> </m:t>
                              </m:r>
                            </m:sub>
                          </m:sSub>
                          <m:r>
                            <a:rPr lang="en-US" sz="1815" i="1">
                              <a:latin typeface="Cambria Math" panose="02040503050406030204" pitchFamily="18" charset="0"/>
                            </a:rPr>
                            <m:t>,</m:t>
                          </m:r>
                          <m:sSub>
                            <m:sSubPr>
                              <m:ctrlPr>
                                <a:rPr lang="en-US" sz="1815" i="1">
                                  <a:latin typeface="Cambria Math" panose="02040503050406030204" pitchFamily="18" charset="0"/>
                                </a:rPr>
                              </m:ctrlPr>
                            </m:sSubPr>
                            <m:e>
                              <m:r>
                                <a:rPr lang="en-US" sz="1815" i="1">
                                  <a:latin typeface="Cambria Math" panose="02040503050406030204" pitchFamily="18" charset="0"/>
                                </a:rPr>
                                <m:t>ℂ</m:t>
                              </m:r>
                            </m:e>
                            <m:sub>
                              <m:r>
                                <a:rPr lang="en-US" sz="1815" b="1">
                                  <a:latin typeface="Cambria Math" panose="02040503050406030204" pitchFamily="18" charset="0"/>
                                </a:rPr>
                                <m:t>𝐱</m:t>
                              </m:r>
                            </m:sub>
                          </m:sSub>
                        </m:e>
                      </m:d>
                    </m:oMath>
                  </m:oMathPara>
                </a14:m>
                <a:endParaRPr lang="en-GB" sz="1815" dirty="0"/>
              </a:p>
            </p:txBody>
          </p:sp>
        </mc:Choice>
        <mc:Fallback>
          <p:sp>
            <p:nvSpPr>
              <p:cNvPr id="6" name="Rectangle 5">
                <a:extLst>
                  <a:ext uri="{FF2B5EF4-FFF2-40B4-BE49-F238E27FC236}">
                    <a16:creationId xmlns:a16="http://schemas.microsoft.com/office/drawing/2014/main" id="{209D7774-8E66-494C-873D-D7A155BE1885}"/>
                  </a:ext>
                </a:extLst>
              </p:cNvPr>
              <p:cNvSpPr>
                <a:spLocks noRot="1" noChangeAspect="1" noMove="1" noResize="1" noEditPoints="1" noAdjustHandles="1" noChangeArrowheads="1" noChangeShapeType="1" noTextEdit="1"/>
              </p:cNvSpPr>
              <p:nvPr/>
            </p:nvSpPr>
            <p:spPr>
              <a:xfrm>
                <a:off x="3622765" y="2536309"/>
                <a:ext cx="2371803" cy="371640"/>
              </a:xfrm>
              <a:prstGeom prst="rect">
                <a:avLst/>
              </a:prstGeom>
              <a:blipFill>
                <a:blip r:embed="rId3"/>
                <a:stretch>
                  <a:fillRect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50F37DE5-D5C7-4642-9CB7-BD3DECD02BDE}"/>
                  </a:ext>
                </a:extLst>
              </p:cNvPr>
              <p:cNvSpPr/>
              <p:nvPr/>
            </p:nvSpPr>
            <p:spPr>
              <a:xfrm>
                <a:off x="2084141" y="3135719"/>
                <a:ext cx="6100131" cy="4079386"/>
              </a:xfrm>
              <a:prstGeom prst="rect">
                <a:avLst/>
              </a:prstGeom>
            </p:spPr>
            <p:txBody>
              <a:bodyPr wrap="none">
                <a:spAutoFit/>
              </a:bodyPr>
              <a:lstStyle/>
              <a:p>
                <a:r>
                  <a:rPr lang="en-US" sz="1815" dirty="0"/>
                  <a:t>   </a:t>
                </a:r>
                <a14:m>
                  <m:oMath xmlns:m="http://schemas.openxmlformats.org/officeDocument/2006/math">
                    <m:acc>
                      <m:accPr>
                        <m:chr m:val="̅"/>
                        <m:ctrlPr>
                          <a:rPr lang="en-US" sz="1815" i="1">
                            <a:latin typeface="Cambria Math" panose="02040503050406030204" pitchFamily="18" charset="0"/>
                          </a:rPr>
                        </m:ctrlPr>
                      </m:accPr>
                      <m:e>
                        <m:r>
                          <a:rPr lang="en-US" sz="1815" b="1">
                            <a:latin typeface="Cambria Math" panose="02040503050406030204" pitchFamily="18" charset="0"/>
                          </a:rPr>
                          <m:t>𝐲</m:t>
                        </m:r>
                      </m:e>
                    </m:acc>
                    <m:r>
                      <a:rPr lang="en-US" sz="1815" i="1">
                        <a:latin typeface="Cambria Math" panose="02040503050406030204" pitchFamily="18" charset="0"/>
                      </a:rPr>
                      <m:t>=</m:t>
                    </m:r>
                    <m:r>
                      <a:rPr lang="en-US" sz="1815" i="1">
                        <a:latin typeface="Cambria Math" panose="02040503050406030204" pitchFamily="18" charset="0"/>
                      </a:rPr>
                      <m:t>𝔼</m:t>
                    </m:r>
                    <m:r>
                      <a:rPr lang="en-US" sz="1815" i="1">
                        <a:latin typeface="Cambria Math" panose="02040503050406030204" pitchFamily="18" charset="0"/>
                      </a:rPr>
                      <m:t>(</m:t>
                    </m:r>
                    <m:r>
                      <a:rPr lang="en-US" sz="1815" b="1">
                        <a:latin typeface="Cambria Math" panose="02040503050406030204" pitchFamily="18" charset="0"/>
                      </a:rPr>
                      <m:t>𝐲</m:t>
                    </m:r>
                    <m:r>
                      <a:rPr lang="en-US" sz="1815" i="1">
                        <a:latin typeface="Cambria Math" panose="02040503050406030204" pitchFamily="18" charset="0"/>
                      </a:rPr>
                      <m:t>) ≈</m:t>
                    </m:r>
                    <m:r>
                      <a:rPr lang="en-US" sz="1815" i="1">
                        <a:latin typeface="Cambria Math" panose="02040503050406030204" pitchFamily="18" charset="0"/>
                      </a:rPr>
                      <m:t>ℳ</m:t>
                    </m:r>
                    <m:d>
                      <m:dPr>
                        <m:ctrlPr>
                          <a:rPr lang="en-US" sz="1815" i="1">
                            <a:latin typeface="Cambria Math" panose="02040503050406030204" pitchFamily="18" charset="0"/>
                          </a:rPr>
                        </m:ctrlPr>
                      </m:dPr>
                      <m:e>
                        <m:r>
                          <a:rPr lang="en-US" sz="1815" b="1" i="1">
                            <a:latin typeface="Cambria Math" panose="02040503050406030204" pitchFamily="18" charset="0"/>
                          </a:rPr>
                          <m:t>𝔼</m:t>
                        </m:r>
                        <m:d>
                          <m:dPr>
                            <m:ctrlPr>
                              <a:rPr lang="en-US" sz="1815" b="1" i="1">
                                <a:latin typeface="Cambria Math" panose="02040503050406030204" pitchFamily="18" charset="0"/>
                              </a:rPr>
                            </m:ctrlPr>
                          </m:dPr>
                          <m:e>
                            <m:r>
                              <a:rPr lang="en-US" sz="1815" b="1">
                                <a:latin typeface="Cambria Math" panose="02040503050406030204" pitchFamily="18" charset="0"/>
                              </a:rPr>
                              <m:t>𝐱</m:t>
                            </m:r>
                          </m:e>
                        </m:d>
                      </m:e>
                    </m:d>
                  </m:oMath>
                </a14:m>
                <a:r>
                  <a:rPr lang="en-GB" sz="1452" dirty="0"/>
                  <a:t> ,     </a:t>
                </a:r>
              </a:p>
              <a:p>
                <a:endParaRPr lang="en-GB" sz="1452" dirty="0"/>
              </a:p>
              <a:p>
                <a:r>
                  <a:rPr lang="en-GB" sz="1452" dirty="0"/>
                  <a:t> but now      </a:t>
                </a:r>
                <a14:m>
                  <m:oMath xmlns:m="http://schemas.openxmlformats.org/officeDocument/2006/math">
                    <m:sSub>
                      <m:sSubPr>
                        <m:ctrlPr>
                          <a:rPr lang="en-US" sz="2178" i="1">
                            <a:latin typeface="Cambria Math" panose="02040503050406030204" pitchFamily="18" charset="0"/>
                          </a:rPr>
                        </m:ctrlPr>
                      </m:sSubPr>
                      <m:e>
                        <m:r>
                          <a:rPr lang="en-US" sz="2178" i="1">
                            <a:latin typeface="Cambria Math" panose="02040503050406030204" pitchFamily="18" charset="0"/>
                          </a:rPr>
                          <m:t>ℂ</m:t>
                        </m:r>
                      </m:e>
                      <m:sub>
                        <m:r>
                          <a:rPr lang="en-US" sz="2178" b="1">
                            <a:latin typeface="Cambria Math" panose="02040503050406030204" pitchFamily="18" charset="0"/>
                          </a:rPr>
                          <m:t>𝐲</m:t>
                        </m:r>
                      </m:sub>
                    </m:sSub>
                    <m:r>
                      <a:rPr lang="en-US" sz="2178" i="1">
                        <a:latin typeface="Cambria Math" panose="02040503050406030204" pitchFamily="18" charset="0"/>
                      </a:rPr>
                      <m:t>≈</m:t>
                    </m:r>
                    <m:sSub>
                      <m:sSubPr>
                        <m:ctrlPr>
                          <a:rPr lang="en-US" sz="2178" i="1">
                            <a:latin typeface="Cambria Math" panose="02040503050406030204" pitchFamily="18" charset="0"/>
                          </a:rPr>
                        </m:ctrlPr>
                      </m:sSubPr>
                      <m:e>
                        <m:r>
                          <a:rPr lang="en-US" sz="2178" i="1">
                            <a:latin typeface="Cambria Math" panose="02040503050406030204" pitchFamily="18" charset="0"/>
                          </a:rPr>
                          <m:t>𝕁</m:t>
                        </m:r>
                        <m:r>
                          <a:rPr lang="en-US" sz="2178" i="1">
                            <a:latin typeface="Cambria Math" panose="02040503050406030204" pitchFamily="18" charset="0"/>
                          </a:rPr>
                          <m:t> </m:t>
                        </m:r>
                        <m:r>
                          <a:rPr lang="en-US" sz="2178" i="1">
                            <a:latin typeface="Cambria Math" panose="02040503050406030204" pitchFamily="18" charset="0"/>
                          </a:rPr>
                          <m:t>ℂ</m:t>
                        </m:r>
                      </m:e>
                      <m:sub>
                        <m:r>
                          <a:rPr lang="en-US" sz="2178" b="1">
                            <a:latin typeface="Cambria Math" panose="02040503050406030204" pitchFamily="18" charset="0"/>
                          </a:rPr>
                          <m:t>𝐱</m:t>
                        </m:r>
                      </m:sub>
                    </m:sSub>
                    <m:sSup>
                      <m:sSupPr>
                        <m:ctrlPr>
                          <a:rPr lang="en-US" sz="2178" i="1">
                            <a:latin typeface="Cambria Math" panose="02040503050406030204" pitchFamily="18" charset="0"/>
                          </a:rPr>
                        </m:ctrlPr>
                      </m:sSupPr>
                      <m:e>
                        <m:r>
                          <a:rPr lang="en-US" sz="2178" i="1">
                            <a:latin typeface="Cambria Math" panose="02040503050406030204" pitchFamily="18" charset="0"/>
                          </a:rPr>
                          <m:t> </m:t>
                        </m:r>
                        <m:r>
                          <a:rPr lang="en-US" sz="2178" i="1">
                            <a:latin typeface="Cambria Math" panose="02040503050406030204" pitchFamily="18" charset="0"/>
                          </a:rPr>
                          <m:t>𝕁</m:t>
                        </m:r>
                      </m:e>
                      <m:sup>
                        <m:r>
                          <a:rPr lang="en-US" sz="2178" i="1">
                            <a:latin typeface="Cambria Math" panose="02040503050406030204" pitchFamily="18" charset="0"/>
                          </a:rPr>
                          <m:t>𝑇</m:t>
                        </m:r>
                      </m:sup>
                    </m:sSup>
                  </m:oMath>
                </a14:m>
                <a:r>
                  <a:rPr lang="en-GB" sz="1452" dirty="0"/>
                  <a:t>        where </a:t>
                </a:r>
                <a14:m>
                  <m:oMath xmlns:m="http://schemas.openxmlformats.org/officeDocument/2006/math">
                    <m:sSub>
                      <m:sSubPr>
                        <m:ctrlPr>
                          <a:rPr lang="en-US" sz="2178" i="1">
                            <a:latin typeface="Cambria Math" panose="02040503050406030204" pitchFamily="18" charset="0"/>
                          </a:rPr>
                        </m:ctrlPr>
                      </m:sSubPr>
                      <m:e>
                        <m:r>
                          <a:rPr lang="en-US" sz="2178" i="1">
                            <a:latin typeface="Cambria Math" panose="02040503050406030204" pitchFamily="18" charset="0"/>
                          </a:rPr>
                          <m:t>𝕁</m:t>
                        </m:r>
                      </m:e>
                      <m:sub>
                        <m:r>
                          <a:rPr lang="en-US" sz="2178" i="1">
                            <a:latin typeface="Cambria Math" panose="02040503050406030204" pitchFamily="18" charset="0"/>
                          </a:rPr>
                          <m:t>𝑖𝑗</m:t>
                        </m:r>
                      </m:sub>
                    </m:sSub>
                    <m:r>
                      <a:rPr lang="en-US" sz="2178" i="1">
                        <a:latin typeface="Cambria Math" panose="02040503050406030204" pitchFamily="18" charset="0"/>
                      </a:rPr>
                      <m:t>≡</m:t>
                    </m:r>
                    <m:f>
                      <m:fPr>
                        <m:ctrlPr>
                          <a:rPr lang="en-US" sz="2178" i="1">
                            <a:latin typeface="Cambria Math" panose="02040503050406030204" pitchFamily="18" charset="0"/>
                          </a:rPr>
                        </m:ctrlPr>
                      </m:fPr>
                      <m:num>
                        <m:r>
                          <a:rPr lang="en-US" sz="2178" i="1">
                            <a:latin typeface="Cambria Math" panose="02040503050406030204" pitchFamily="18" charset="0"/>
                          </a:rPr>
                          <m:t>𝜕</m:t>
                        </m:r>
                        <m:sSub>
                          <m:sSubPr>
                            <m:ctrlPr>
                              <a:rPr lang="en-US" sz="2178" i="1">
                                <a:latin typeface="Cambria Math" panose="02040503050406030204" pitchFamily="18" charset="0"/>
                              </a:rPr>
                            </m:ctrlPr>
                          </m:sSubPr>
                          <m:e>
                            <m:acc>
                              <m:accPr>
                                <m:chr m:val="̅"/>
                                <m:ctrlPr>
                                  <a:rPr lang="en-US" sz="2178" i="1">
                                    <a:latin typeface="Cambria Math" panose="02040503050406030204" pitchFamily="18" charset="0"/>
                                  </a:rPr>
                                </m:ctrlPr>
                              </m:accPr>
                              <m:e>
                                <m:r>
                                  <a:rPr lang="en-US" sz="2178" i="1">
                                    <a:latin typeface="Cambria Math" panose="02040503050406030204" pitchFamily="18" charset="0"/>
                                  </a:rPr>
                                  <m:t>𝑦</m:t>
                                </m:r>
                              </m:e>
                            </m:acc>
                          </m:e>
                          <m:sub>
                            <m:r>
                              <a:rPr lang="en-US" sz="2178" i="1">
                                <a:latin typeface="Cambria Math" panose="02040503050406030204" pitchFamily="18" charset="0"/>
                              </a:rPr>
                              <m:t>𝑖</m:t>
                            </m:r>
                          </m:sub>
                        </m:sSub>
                      </m:num>
                      <m:den>
                        <m:r>
                          <a:rPr lang="en-US" sz="2178" i="1">
                            <a:latin typeface="Cambria Math" panose="02040503050406030204" pitchFamily="18" charset="0"/>
                          </a:rPr>
                          <m:t>𝜕</m:t>
                        </m:r>
                        <m:sSub>
                          <m:sSubPr>
                            <m:ctrlPr>
                              <a:rPr lang="en-US" sz="2178" i="1">
                                <a:latin typeface="Cambria Math" panose="02040503050406030204" pitchFamily="18" charset="0"/>
                              </a:rPr>
                            </m:ctrlPr>
                          </m:sSubPr>
                          <m:e>
                            <m:r>
                              <a:rPr lang="en-US" sz="2178" i="1">
                                <a:latin typeface="Cambria Math" panose="02040503050406030204" pitchFamily="18" charset="0"/>
                              </a:rPr>
                              <m:t>𝑥</m:t>
                            </m:r>
                          </m:e>
                          <m:sub>
                            <m:r>
                              <a:rPr lang="en-US" sz="2178" i="1">
                                <a:latin typeface="Cambria Math" panose="02040503050406030204" pitchFamily="18" charset="0"/>
                              </a:rPr>
                              <m:t>𝑗</m:t>
                            </m:r>
                          </m:sub>
                        </m:sSub>
                      </m:den>
                    </m:f>
                    <m:r>
                      <a:rPr lang="en-US" sz="2178" i="1">
                        <a:latin typeface="Cambria Math" panose="02040503050406030204" pitchFamily="18" charset="0"/>
                      </a:rPr>
                      <m:t>=</m:t>
                    </m:r>
                    <m:f>
                      <m:fPr>
                        <m:ctrlPr>
                          <a:rPr lang="en-US" sz="2178" i="1">
                            <a:latin typeface="Cambria Math" panose="02040503050406030204" pitchFamily="18" charset="0"/>
                          </a:rPr>
                        </m:ctrlPr>
                      </m:fPr>
                      <m:num>
                        <m:r>
                          <a:rPr lang="en-US" sz="2178" i="1">
                            <a:latin typeface="Cambria Math" panose="02040503050406030204" pitchFamily="18" charset="0"/>
                          </a:rPr>
                          <m:t>𝜕</m:t>
                        </m:r>
                        <m:r>
                          <a:rPr lang="en-US" sz="2178" i="1">
                            <a:latin typeface="Cambria Math" panose="02040503050406030204" pitchFamily="18" charset="0"/>
                          </a:rPr>
                          <m:t>ℳ</m:t>
                        </m:r>
                        <m:d>
                          <m:dPr>
                            <m:ctrlPr>
                              <a:rPr lang="en-US" sz="2178" i="1">
                                <a:latin typeface="Cambria Math" panose="02040503050406030204" pitchFamily="18" charset="0"/>
                              </a:rPr>
                            </m:ctrlPr>
                          </m:dPr>
                          <m:e>
                            <m:sSub>
                              <m:sSubPr>
                                <m:ctrlPr>
                                  <a:rPr lang="en-US" sz="2178" i="1">
                                    <a:latin typeface="Cambria Math" panose="02040503050406030204" pitchFamily="18" charset="0"/>
                                  </a:rPr>
                                </m:ctrlPr>
                              </m:sSubPr>
                              <m:e>
                                <m:acc>
                                  <m:accPr>
                                    <m:chr m:val="̅"/>
                                    <m:ctrlPr>
                                      <a:rPr lang="en-US" sz="2178" i="1">
                                        <a:latin typeface="Cambria Math" panose="02040503050406030204" pitchFamily="18" charset="0"/>
                                      </a:rPr>
                                    </m:ctrlPr>
                                  </m:accPr>
                                  <m:e>
                                    <m:r>
                                      <a:rPr lang="en-US" sz="2178" i="1">
                                        <a:latin typeface="Cambria Math" panose="02040503050406030204" pitchFamily="18" charset="0"/>
                                      </a:rPr>
                                      <m:t>𝑥</m:t>
                                    </m:r>
                                  </m:e>
                                </m:acc>
                              </m:e>
                              <m:sub>
                                <m:r>
                                  <a:rPr lang="en-US" sz="2178" i="1">
                                    <a:latin typeface="Cambria Math" panose="02040503050406030204" pitchFamily="18" charset="0"/>
                                  </a:rPr>
                                  <m:t>𝑖</m:t>
                                </m:r>
                              </m:sub>
                            </m:sSub>
                          </m:e>
                        </m:d>
                      </m:num>
                      <m:den>
                        <m:r>
                          <a:rPr lang="en-US" sz="2178" i="1">
                            <a:latin typeface="Cambria Math" panose="02040503050406030204" pitchFamily="18" charset="0"/>
                          </a:rPr>
                          <m:t>𝜕</m:t>
                        </m:r>
                        <m:sSub>
                          <m:sSubPr>
                            <m:ctrlPr>
                              <a:rPr lang="en-US" sz="2178" i="1">
                                <a:latin typeface="Cambria Math" panose="02040503050406030204" pitchFamily="18" charset="0"/>
                              </a:rPr>
                            </m:ctrlPr>
                          </m:sSubPr>
                          <m:e>
                            <m:r>
                              <a:rPr lang="en-US" sz="2178" i="1">
                                <a:latin typeface="Cambria Math" panose="02040503050406030204" pitchFamily="18" charset="0"/>
                              </a:rPr>
                              <m:t>𝑥</m:t>
                            </m:r>
                          </m:e>
                          <m:sub>
                            <m:r>
                              <a:rPr lang="en-US" sz="2178" i="1">
                                <a:latin typeface="Cambria Math" panose="02040503050406030204" pitchFamily="18" charset="0"/>
                              </a:rPr>
                              <m:t>𝑗</m:t>
                            </m:r>
                          </m:sub>
                        </m:sSub>
                      </m:den>
                    </m:f>
                  </m:oMath>
                </a14:m>
                <a:endParaRPr lang="en-GB" sz="1452" dirty="0"/>
              </a:p>
              <a:p>
                <a:endParaRPr lang="en-GB" sz="1452" dirty="0"/>
              </a:p>
              <a:p>
                <a:r>
                  <a:rPr lang="en-GB" sz="1452" dirty="0"/>
                  <a:t>	         </a:t>
                </a:r>
                <a14:m>
                  <m:oMath xmlns:m="http://schemas.openxmlformats.org/officeDocument/2006/math">
                    <m:sSub>
                      <m:sSubPr>
                        <m:ctrlPr>
                          <a:rPr lang="en-US" sz="1815" i="1">
                            <a:latin typeface="Cambria Math" panose="02040503050406030204" pitchFamily="18" charset="0"/>
                          </a:rPr>
                        </m:ctrlPr>
                      </m:sSubPr>
                      <m:e>
                        <m:r>
                          <a:rPr lang="en-US" sz="1815" i="1">
                            <a:latin typeface="Cambria Math" panose="02040503050406030204" pitchFamily="18" charset="0"/>
                          </a:rPr>
                          <m:t>𝑈</m:t>
                        </m:r>
                      </m:e>
                      <m:sub>
                        <m:r>
                          <a:rPr lang="en-US" sz="1815" b="1">
                            <a:latin typeface="Cambria Math" panose="02040503050406030204" pitchFamily="18" charset="0"/>
                          </a:rPr>
                          <m:t>𝐲</m:t>
                        </m:r>
                      </m:sub>
                    </m:sSub>
                    <m:r>
                      <a:rPr lang="en-US" sz="1815" i="1">
                        <a:latin typeface="Cambria Math" panose="02040503050406030204" pitchFamily="18" charset="0"/>
                      </a:rPr>
                      <m:t>≈</m:t>
                    </m:r>
                    <m:sSub>
                      <m:sSubPr>
                        <m:ctrlPr>
                          <a:rPr lang="en-US" sz="1815" i="1">
                            <a:latin typeface="Cambria Math" panose="02040503050406030204" pitchFamily="18" charset="0"/>
                          </a:rPr>
                        </m:ctrlPr>
                      </m:sSubPr>
                      <m:e>
                        <m:r>
                          <a:rPr lang="en-US" sz="1815" i="1">
                            <a:latin typeface="Cambria Math" panose="02040503050406030204" pitchFamily="18" charset="0"/>
                          </a:rPr>
                          <m:t>ℂ</m:t>
                        </m:r>
                      </m:e>
                      <m:sub>
                        <m:r>
                          <a:rPr lang="en-US" sz="1815" b="1">
                            <a:latin typeface="Cambria Math" panose="02040503050406030204" pitchFamily="18" charset="0"/>
                          </a:rPr>
                          <m:t>𝐲</m:t>
                        </m:r>
                      </m:sub>
                    </m:sSub>
                  </m:oMath>
                </a14:m>
                <a:endParaRPr lang="en-GB" sz="1815" dirty="0"/>
              </a:p>
              <a:p>
                <a:endParaRPr lang="en-GB" sz="1815" dirty="0"/>
              </a:p>
              <a:p>
                <a:pPr>
                  <a:lnSpc>
                    <a:spcPct val="150000"/>
                  </a:lnSpc>
                </a:pPr>
                <a:r>
                  <a:rPr lang="en-GB" sz="1815" dirty="0"/>
                  <a:t>		 </a:t>
                </a:r>
                <a:r>
                  <a:rPr lang="en-US" sz="1815" dirty="0"/>
                  <a:t> </a:t>
                </a:r>
                <a14:m>
                  <m:oMath xmlns:m="http://schemas.openxmlformats.org/officeDocument/2006/math">
                    <m:r>
                      <a:rPr lang="en-US" sz="1815" b="1">
                        <a:latin typeface="Cambria Math" panose="02040503050406030204" pitchFamily="18" charset="0"/>
                      </a:rPr>
                      <m:t>𝐲</m:t>
                    </m:r>
                    <m:r>
                      <a:rPr lang="en-US" sz="1815" i="1">
                        <a:latin typeface="Cambria Math" panose="02040503050406030204" pitchFamily="18" charset="0"/>
                      </a:rPr>
                      <m:t>  ~ </m:t>
                    </m:r>
                    <m:r>
                      <a:rPr lang="en-US" sz="1815" i="1">
                        <a:latin typeface="Cambria Math" panose="02040503050406030204" pitchFamily="18" charset="0"/>
                      </a:rPr>
                      <m:t>𝑁𝑜𝑟𝑚𝑎𝑙</m:t>
                    </m:r>
                    <m:d>
                      <m:dPr>
                        <m:ctrlPr>
                          <a:rPr lang="en-US" sz="1815" i="1">
                            <a:latin typeface="Cambria Math" panose="02040503050406030204" pitchFamily="18" charset="0"/>
                          </a:rPr>
                        </m:ctrlPr>
                      </m:dPr>
                      <m:e>
                        <m:sSub>
                          <m:sSubPr>
                            <m:ctrlPr>
                              <a:rPr lang="en-US" sz="1815" i="1">
                                <a:latin typeface="Cambria Math" panose="02040503050406030204" pitchFamily="18" charset="0"/>
                              </a:rPr>
                            </m:ctrlPr>
                          </m:sSubPr>
                          <m:e>
                            <m:r>
                              <a:rPr lang="en-US" sz="1815" i="1">
                                <a:latin typeface="Cambria Math" panose="02040503050406030204" pitchFamily="18" charset="0"/>
                              </a:rPr>
                              <m:t>𝔼</m:t>
                            </m:r>
                            <m:d>
                              <m:dPr>
                                <m:ctrlPr>
                                  <a:rPr lang="en-US" sz="1815" i="1">
                                    <a:latin typeface="Cambria Math" panose="02040503050406030204" pitchFamily="18" charset="0"/>
                                  </a:rPr>
                                </m:ctrlPr>
                              </m:dPr>
                              <m:e>
                                <m:r>
                                  <a:rPr lang="en-US" sz="1815" b="1">
                                    <a:latin typeface="Cambria Math" panose="02040503050406030204" pitchFamily="18" charset="0"/>
                                  </a:rPr>
                                  <m:t>𝐲</m:t>
                                </m:r>
                              </m:e>
                            </m:d>
                            <m:r>
                              <a:rPr lang="en-US" sz="1815" i="1">
                                <a:latin typeface="Cambria Math" panose="02040503050406030204" pitchFamily="18" charset="0"/>
                              </a:rPr>
                              <m:t>,</m:t>
                            </m:r>
                            <m:r>
                              <a:rPr lang="en-US" sz="1815" i="1">
                                <a:latin typeface="Cambria Math" panose="02040503050406030204" pitchFamily="18" charset="0"/>
                              </a:rPr>
                              <m:t>𝑈</m:t>
                            </m:r>
                          </m:e>
                          <m:sub>
                            <m:r>
                              <a:rPr lang="en-US" sz="1815" b="1">
                                <a:latin typeface="Cambria Math" panose="02040503050406030204" pitchFamily="18" charset="0"/>
                              </a:rPr>
                              <m:t>𝐲</m:t>
                            </m:r>
                          </m:sub>
                        </m:sSub>
                      </m:e>
                    </m:d>
                  </m:oMath>
                </a14:m>
                <a:endParaRPr lang="en-US" sz="1815" i="1" dirty="0">
                  <a:latin typeface="Cambria Math" panose="02040503050406030204" pitchFamily="18" charset="0"/>
                </a:endParaRPr>
              </a:p>
              <a:p>
                <a:pPr>
                  <a:lnSpc>
                    <a:spcPct val="150000"/>
                  </a:lnSpc>
                </a:pPr>
                <a:r>
                  <a:rPr lang="en-US" sz="1815" dirty="0"/>
                  <a:t> 		      </a:t>
                </a:r>
                <a14:m>
                  <m:oMath xmlns:m="http://schemas.openxmlformats.org/officeDocument/2006/math">
                    <m:r>
                      <a:rPr lang="en-US" sz="1815">
                        <a:latin typeface="Cambria Math" panose="02040503050406030204" pitchFamily="18" charset="0"/>
                      </a:rPr>
                      <m:t>=</m:t>
                    </m:r>
                    <m:r>
                      <a:rPr lang="en-US" sz="1815" i="1">
                        <a:latin typeface="Cambria Math" panose="02040503050406030204" pitchFamily="18" charset="0"/>
                      </a:rPr>
                      <m:t>𝑁𝑜𝑟𝑚𝑎𝑙</m:t>
                    </m:r>
                    <m:d>
                      <m:dPr>
                        <m:ctrlPr>
                          <a:rPr lang="en-US" sz="1815" i="1">
                            <a:latin typeface="Cambria Math" panose="02040503050406030204" pitchFamily="18" charset="0"/>
                          </a:rPr>
                        </m:ctrlPr>
                      </m:dPr>
                      <m:e>
                        <m:r>
                          <a:rPr lang="en-US" sz="1815" i="1">
                            <a:latin typeface="Cambria Math" panose="02040503050406030204" pitchFamily="18" charset="0"/>
                          </a:rPr>
                          <m:t>ℳ</m:t>
                        </m:r>
                        <m:d>
                          <m:dPr>
                            <m:ctrlPr>
                              <a:rPr lang="en-US" sz="1815" i="1">
                                <a:latin typeface="Cambria Math" panose="02040503050406030204" pitchFamily="18" charset="0"/>
                              </a:rPr>
                            </m:ctrlPr>
                          </m:dPr>
                          <m:e>
                            <m:r>
                              <a:rPr lang="en-US" sz="1815" b="1" i="1">
                                <a:latin typeface="Cambria Math" panose="02040503050406030204" pitchFamily="18" charset="0"/>
                              </a:rPr>
                              <m:t>𝔼</m:t>
                            </m:r>
                            <m:d>
                              <m:dPr>
                                <m:ctrlPr>
                                  <a:rPr lang="en-US" sz="1815" b="1" i="1">
                                    <a:latin typeface="Cambria Math" panose="02040503050406030204" pitchFamily="18" charset="0"/>
                                  </a:rPr>
                                </m:ctrlPr>
                              </m:dPr>
                              <m:e>
                                <m:r>
                                  <a:rPr lang="en-US" sz="1815" b="1">
                                    <a:latin typeface="Cambria Math" panose="02040503050406030204" pitchFamily="18" charset="0"/>
                                  </a:rPr>
                                  <m:t>𝐱</m:t>
                                </m:r>
                              </m:e>
                            </m:d>
                          </m:e>
                        </m:d>
                        <m:r>
                          <a:rPr lang="en-US" sz="1815" i="1">
                            <a:latin typeface="Cambria Math" panose="02040503050406030204" pitchFamily="18" charset="0"/>
                          </a:rPr>
                          <m:t>,</m:t>
                        </m:r>
                        <m:sSub>
                          <m:sSubPr>
                            <m:ctrlPr>
                              <a:rPr lang="en-US" sz="1815" i="1">
                                <a:latin typeface="Cambria Math" panose="02040503050406030204" pitchFamily="18" charset="0"/>
                              </a:rPr>
                            </m:ctrlPr>
                          </m:sSubPr>
                          <m:e>
                            <m:r>
                              <a:rPr lang="en-US" sz="1815" i="1">
                                <a:latin typeface="Cambria Math" panose="02040503050406030204" pitchFamily="18" charset="0"/>
                              </a:rPr>
                              <m:t>ℂ</m:t>
                            </m:r>
                          </m:e>
                          <m:sub>
                            <m:r>
                              <a:rPr lang="en-US" sz="1815" b="1">
                                <a:latin typeface="Cambria Math" panose="02040503050406030204" pitchFamily="18" charset="0"/>
                              </a:rPr>
                              <m:t>𝐲</m:t>
                            </m:r>
                          </m:sub>
                        </m:sSub>
                      </m:e>
                    </m:d>
                  </m:oMath>
                </a14:m>
                <a:endParaRPr lang="en-GB" sz="1815" dirty="0"/>
              </a:p>
            </p:txBody>
          </p:sp>
        </mc:Choice>
        <mc:Fallback>
          <p:sp>
            <p:nvSpPr>
              <p:cNvPr id="7" name="Rectangle 6">
                <a:extLst>
                  <a:ext uri="{FF2B5EF4-FFF2-40B4-BE49-F238E27FC236}">
                    <a16:creationId xmlns:a16="http://schemas.microsoft.com/office/drawing/2014/main" id="{50F37DE5-D5C7-4642-9CB7-BD3DECD02BDE}"/>
                  </a:ext>
                </a:extLst>
              </p:cNvPr>
              <p:cNvSpPr>
                <a:spLocks noRot="1" noChangeAspect="1" noMove="1" noResize="1" noEditPoints="1" noAdjustHandles="1" noChangeArrowheads="1" noChangeShapeType="1" noTextEdit="1"/>
              </p:cNvSpPr>
              <p:nvPr/>
            </p:nvSpPr>
            <p:spPr>
              <a:xfrm>
                <a:off x="2084141" y="3135719"/>
                <a:ext cx="6100131" cy="407938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2806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FFF80C18-00E2-4A4F-96EA-1C668E536699}"/>
              </a:ext>
            </a:extLst>
          </p:cNvPr>
          <p:cNvSpPr/>
          <p:nvPr/>
        </p:nvSpPr>
        <p:spPr bwMode="auto">
          <a:xfrm>
            <a:off x="8722531" y="1196752"/>
            <a:ext cx="2865553" cy="4836179"/>
          </a:xfrm>
          <a:prstGeom prst="roundRect">
            <a:avLst>
              <a:gd name="adj" fmla="val 4009"/>
            </a:avLst>
          </a:prstGeom>
          <a:noFill/>
          <a:ln w="12700" cap="flat" cmpd="sng" algn="ctr">
            <a:solidFill>
              <a:schemeClr val="bg1">
                <a:lumMod val="95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4" name="Footer Placeholder 3">
            <a:extLst>
              <a:ext uri="{FF2B5EF4-FFF2-40B4-BE49-F238E27FC236}">
                <a16:creationId xmlns:a16="http://schemas.microsoft.com/office/drawing/2014/main" id="{F8C19FDF-8918-FA4F-9542-C4305CF827FF}"/>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CA75FA50-7B7F-9344-A61B-AF6CB9DAB1E3}"/>
              </a:ext>
            </a:extLst>
          </p:cNvPr>
          <p:cNvSpPr>
            <a:spLocks noGrp="1"/>
          </p:cNvSpPr>
          <p:nvPr>
            <p:ph type="sldNum" sz="quarter" idx="11"/>
          </p:nvPr>
        </p:nvSpPr>
        <p:spPr/>
        <p:txBody>
          <a:bodyPr/>
          <a:lstStyle/>
          <a:p>
            <a:fld id="{103EA872-A674-449B-A120-B97244F8E91D}" type="slidenum">
              <a:rPr lang="en-GB" smtClean="0"/>
              <a:pPr/>
              <a:t>25</a:t>
            </a:fld>
            <a:endParaRPr lang="en-GB" dirty="0"/>
          </a:p>
        </p:txBody>
      </p:sp>
      <p:sp>
        <p:nvSpPr>
          <p:cNvPr id="31" name="Subtitle 2">
            <a:extLst>
              <a:ext uri="{FF2B5EF4-FFF2-40B4-BE49-F238E27FC236}">
                <a16:creationId xmlns:a16="http://schemas.microsoft.com/office/drawing/2014/main" id="{1ECEEDAA-2922-334E-BABE-523CD6250E4E}"/>
              </a:ext>
            </a:extLst>
          </p:cNvPr>
          <p:cNvSpPr txBox="1">
            <a:spLocks/>
          </p:cNvSpPr>
          <p:nvPr/>
        </p:nvSpPr>
        <p:spPr bwMode="auto">
          <a:xfrm>
            <a:off x="4525799" y="4236707"/>
            <a:ext cx="3312368" cy="1202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198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1pPr>
            <a:lvl2pPr marL="414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2pPr>
            <a:lvl3pPr marL="6156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3pPr>
            <a:lvl4pPr marL="828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4pPr>
            <a:lvl5pPr marL="1026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5pPr>
            <a:lvl6pPr marL="1026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a:lstStyle>
          <a:p>
            <a:pPr marL="0" indent="0">
              <a:buNone/>
            </a:pPr>
            <a:r>
              <a:rPr lang="de-DE" b="1" kern="0" dirty="0"/>
              <a:t>Project </a:t>
            </a:r>
            <a:r>
              <a:rPr lang="de-DE" b="1" kern="0" dirty="0" err="1"/>
              <a:t>Coordinator</a:t>
            </a:r>
            <a:endParaRPr lang="de-DE" kern="0" dirty="0"/>
          </a:p>
          <a:p>
            <a:pPr marL="0" indent="0">
              <a:buNone/>
            </a:pPr>
            <a:r>
              <a:rPr lang="de-DE" kern="0" dirty="0"/>
              <a:t>Nikolay </a:t>
            </a:r>
            <a:r>
              <a:rPr lang="de-DE" kern="0" dirty="0" err="1"/>
              <a:t>Krasimirov</a:t>
            </a:r>
            <a:r>
              <a:rPr lang="de-DE" kern="0" dirty="0"/>
              <a:t> Dimitrov</a:t>
            </a:r>
          </a:p>
          <a:p>
            <a:pPr marL="0" indent="0">
              <a:buNone/>
            </a:pPr>
            <a:r>
              <a:rPr lang="de-DE" kern="0" dirty="0"/>
              <a:t>DTU Wind and Energy Systems</a:t>
            </a:r>
          </a:p>
          <a:p>
            <a:pPr marL="0" indent="0">
              <a:buNone/>
            </a:pPr>
            <a:r>
              <a:rPr lang="de-DE" kern="0" dirty="0" err="1"/>
              <a:t>nkdi@dtu.dk</a:t>
            </a:r>
            <a:endParaRPr lang="de-DE" kern="0" dirty="0"/>
          </a:p>
          <a:p>
            <a:pPr marL="0" indent="0">
              <a:buNone/>
            </a:pPr>
            <a:endParaRPr lang="en-GB" kern="0" dirty="0"/>
          </a:p>
        </p:txBody>
      </p:sp>
      <p:pic>
        <p:nvPicPr>
          <p:cNvPr id="15" name="Picture 14" descr="A picture containing background pattern&#10;&#10;Description automatically generated">
            <a:extLst>
              <a:ext uri="{FF2B5EF4-FFF2-40B4-BE49-F238E27FC236}">
                <a16:creationId xmlns:a16="http://schemas.microsoft.com/office/drawing/2014/main" id="{6B91BE68-B47D-76CE-3E61-0DCCCC3CB5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8167" y="4236707"/>
            <a:ext cx="823750" cy="1202181"/>
          </a:xfrm>
          <a:prstGeom prst="rect">
            <a:avLst/>
          </a:prstGeom>
        </p:spPr>
      </p:pic>
      <p:sp>
        <p:nvSpPr>
          <p:cNvPr id="19" name="Subtitle 2">
            <a:extLst>
              <a:ext uri="{FF2B5EF4-FFF2-40B4-BE49-F238E27FC236}">
                <a16:creationId xmlns:a16="http://schemas.microsoft.com/office/drawing/2014/main" id="{7C26A5DF-6E7E-8649-A145-9C38F6570F91}"/>
              </a:ext>
            </a:extLst>
          </p:cNvPr>
          <p:cNvSpPr txBox="1">
            <a:spLocks/>
          </p:cNvSpPr>
          <p:nvPr/>
        </p:nvSpPr>
        <p:spPr bwMode="auto">
          <a:xfrm>
            <a:off x="4525799" y="2226819"/>
            <a:ext cx="5688930" cy="1202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lvl1pPr marL="198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1pPr>
            <a:lvl2pPr marL="414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2pPr>
            <a:lvl3pPr marL="6156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3pPr>
            <a:lvl4pPr marL="828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4pPr>
            <a:lvl5pPr marL="1026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5pPr>
            <a:lvl6pPr marL="1026000" indent="-198000" algn="l" rtl="0" eaLnBrk="1" fontAlgn="base" hangingPunct="1">
              <a:spcBef>
                <a:spcPct val="20000"/>
              </a:spcBef>
              <a:spcAft>
                <a:spcPct val="0"/>
              </a:spcAft>
              <a:buChar char="»"/>
              <a:defRPr sz="1800">
                <a:solidFill>
                  <a:schemeClr val="tx1"/>
                </a:solidFill>
                <a:latin typeface="Calibri" panose="020F0502020204030204" pitchFamily="34" charset="0"/>
                <a:ea typeface="+mn-ea"/>
                <a:cs typeface="Calibri" panose="020F0502020204030204" pitchFamily="34" charset="0"/>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a:lstStyle>
          <a:p>
            <a:pPr marL="0" indent="0">
              <a:buNone/>
            </a:pPr>
            <a:r>
              <a:rPr lang="de-DE" b="1" kern="0" dirty="0"/>
              <a:t>Funding </a:t>
            </a:r>
            <a:r>
              <a:rPr lang="de-DE" b="1" kern="0" dirty="0" err="1"/>
              <a:t>scheme</a:t>
            </a:r>
            <a:endParaRPr lang="de-DE" b="1" kern="0" dirty="0"/>
          </a:p>
          <a:p>
            <a:pPr marL="0" indent="0">
              <a:buNone/>
            </a:pPr>
            <a:r>
              <a:rPr lang="de-DE" kern="0" dirty="0"/>
              <a:t>This </a:t>
            </a:r>
            <a:r>
              <a:rPr lang="de-DE" kern="0" dirty="0" err="1"/>
              <a:t>project</a:t>
            </a:r>
            <a:r>
              <a:rPr lang="de-DE" kern="0" dirty="0"/>
              <a:t> </a:t>
            </a:r>
            <a:r>
              <a:rPr lang="de-DE" kern="0" dirty="0" err="1"/>
              <a:t>has</a:t>
            </a:r>
            <a:r>
              <a:rPr lang="de-DE" kern="0" dirty="0"/>
              <a:t> </a:t>
            </a:r>
            <a:r>
              <a:rPr lang="de-DE" kern="0" dirty="0" err="1"/>
              <a:t>received</a:t>
            </a:r>
            <a:r>
              <a:rPr lang="de-DE" kern="0" dirty="0"/>
              <a:t> </a:t>
            </a:r>
            <a:r>
              <a:rPr lang="de-DE" kern="0" dirty="0" err="1"/>
              <a:t>funding</a:t>
            </a:r>
            <a:r>
              <a:rPr lang="de-DE" kern="0" dirty="0"/>
              <a:t> </a:t>
            </a:r>
            <a:r>
              <a:rPr lang="de-DE" kern="0" dirty="0" err="1"/>
              <a:t>from</a:t>
            </a:r>
            <a:r>
              <a:rPr lang="de-DE" kern="0" dirty="0"/>
              <a:t> </a:t>
            </a:r>
            <a:r>
              <a:rPr lang="de-DE" kern="0" dirty="0" err="1"/>
              <a:t>the</a:t>
            </a:r>
            <a:r>
              <a:rPr lang="de-DE" kern="0" dirty="0"/>
              <a:t> European </a:t>
            </a:r>
            <a:r>
              <a:rPr lang="de-DE" kern="0" dirty="0" err="1"/>
              <a:t>Union’s</a:t>
            </a:r>
            <a:r>
              <a:rPr lang="de-DE" kern="0" dirty="0"/>
              <a:t> Horizon 2020 Research and Innovation Programme </a:t>
            </a:r>
            <a:r>
              <a:rPr lang="de-DE" kern="0" dirty="0" err="1"/>
              <a:t>under</a:t>
            </a:r>
            <a:r>
              <a:rPr lang="de-DE" kern="0" dirty="0"/>
              <a:t> Grant Agreement </a:t>
            </a:r>
            <a:r>
              <a:rPr lang="de-DE" kern="0" dirty="0" err="1"/>
              <a:t>No</a:t>
            </a:r>
            <a:r>
              <a:rPr lang="de-DE" kern="0" dirty="0"/>
              <a:t>. 101006689</a:t>
            </a:r>
            <a:endParaRPr lang="en-GB" kern="0" dirty="0"/>
          </a:p>
        </p:txBody>
      </p:sp>
      <p:pic>
        <p:nvPicPr>
          <p:cNvPr id="10" name="Picture 9" descr="A picture containing shape&#10;&#10;Description automatically generated">
            <a:extLst>
              <a:ext uri="{FF2B5EF4-FFF2-40B4-BE49-F238E27FC236}">
                <a16:creationId xmlns:a16="http://schemas.microsoft.com/office/drawing/2014/main" id="{A42D8A7A-63A2-32BF-D13B-2EA8146E5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4726" y="1876865"/>
            <a:ext cx="2336923" cy="1837756"/>
          </a:xfrm>
          <a:prstGeom prst="rect">
            <a:avLst/>
          </a:prstGeom>
        </p:spPr>
      </p:pic>
      <p:sp>
        <p:nvSpPr>
          <p:cNvPr id="12" name="Title 11">
            <a:extLst>
              <a:ext uri="{FF2B5EF4-FFF2-40B4-BE49-F238E27FC236}">
                <a16:creationId xmlns:a16="http://schemas.microsoft.com/office/drawing/2014/main" id="{06E7A10E-F801-B1D8-557E-91942F026C9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997516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2A3-F9E6-C44B-9DE3-E4EA4A9B860E}"/>
              </a:ext>
            </a:extLst>
          </p:cNvPr>
          <p:cNvSpPr>
            <a:spLocks noGrp="1"/>
          </p:cNvSpPr>
          <p:nvPr>
            <p:ph type="title"/>
          </p:nvPr>
        </p:nvSpPr>
        <p:spPr/>
        <p:txBody>
          <a:bodyPr/>
          <a:lstStyle/>
          <a:p>
            <a:r>
              <a:rPr lang="en-GB" dirty="0"/>
              <a:t>Learning objectives</a:t>
            </a:r>
          </a:p>
        </p:txBody>
      </p:sp>
      <p:sp>
        <p:nvSpPr>
          <p:cNvPr id="3" name="Content Placeholder 2">
            <a:extLst>
              <a:ext uri="{FF2B5EF4-FFF2-40B4-BE49-F238E27FC236}">
                <a16:creationId xmlns:a16="http://schemas.microsoft.com/office/drawing/2014/main" id="{5EB04D7E-6F35-754B-8BA9-8293793E05C9}"/>
              </a:ext>
            </a:extLst>
          </p:cNvPr>
          <p:cNvSpPr>
            <a:spLocks noGrp="1"/>
          </p:cNvSpPr>
          <p:nvPr>
            <p:ph idx="1"/>
          </p:nvPr>
        </p:nvSpPr>
        <p:spPr/>
        <p:txBody>
          <a:bodyPr/>
          <a:lstStyle/>
          <a:p>
            <a:pPr marL="0" indent="0">
              <a:buNone/>
            </a:pPr>
            <a:endParaRPr lang="da-DK" dirty="0"/>
          </a:p>
          <a:p>
            <a:pPr marL="342900" indent="-342900">
              <a:buAutoNum type="arabicParenR"/>
            </a:pPr>
            <a:r>
              <a:rPr lang="da-DK" dirty="0"/>
              <a:t>Understand the </a:t>
            </a:r>
            <a:r>
              <a:rPr lang="da-DK" dirty="0" err="1"/>
              <a:t>wind</a:t>
            </a:r>
            <a:r>
              <a:rPr lang="da-DK" dirty="0"/>
              <a:t> turbine design </a:t>
            </a:r>
            <a:r>
              <a:rPr lang="da-DK" dirty="0" err="1"/>
              <a:t>assessment</a:t>
            </a:r>
            <a:r>
              <a:rPr lang="da-DK" dirty="0"/>
              <a:t> </a:t>
            </a:r>
            <a:r>
              <a:rPr lang="da-DK" dirty="0" err="1"/>
              <a:t>process</a:t>
            </a:r>
            <a:r>
              <a:rPr lang="da-DK" dirty="0"/>
              <a:t> and </a:t>
            </a:r>
            <a:r>
              <a:rPr lang="da-DK" dirty="0" err="1"/>
              <a:t>be</a:t>
            </a:r>
            <a:r>
              <a:rPr lang="da-DK" dirty="0"/>
              <a:t> </a:t>
            </a:r>
            <a:r>
              <a:rPr lang="da-DK" dirty="0" err="1"/>
              <a:t>familiar</a:t>
            </a:r>
            <a:r>
              <a:rPr lang="da-DK" dirty="0"/>
              <a:t> with the major standards and the </a:t>
            </a:r>
            <a:r>
              <a:rPr lang="da-DK" dirty="0" err="1"/>
              <a:t>prescriptions</a:t>
            </a:r>
            <a:r>
              <a:rPr lang="da-DK" dirty="0"/>
              <a:t> (load cases, limit </a:t>
            </a:r>
            <a:r>
              <a:rPr lang="da-DK" dirty="0" err="1"/>
              <a:t>states</a:t>
            </a:r>
            <a:r>
              <a:rPr lang="da-DK" dirty="0"/>
              <a:t>) </a:t>
            </a:r>
            <a:r>
              <a:rPr lang="da-DK" dirty="0" err="1"/>
              <a:t>defined</a:t>
            </a:r>
            <a:r>
              <a:rPr lang="da-DK" dirty="0"/>
              <a:t> in </a:t>
            </a:r>
            <a:r>
              <a:rPr lang="da-DK" dirty="0" err="1"/>
              <a:t>them</a:t>
            </a:r>
            <a:endParaRPr lang="da-DK" dirty="0"/>
          </a:p>
          <a:p>
            <a:pPr marL="342900" indent="-342900">
              <a:buAutoNum type="arabicParenR"/>
            </a:pPr>
            <a:r>
              <a:rPr lang="da-DK" dirty="0"/>
              <a:t>Know the </a:t>
            </a:r>
            <a:r>
              <a:rPr lang="da-DK" dirty="0" err="1"/>
              <a:t>building</a:t>
            </a:r>
            <a:r>
              <a:rPr lang="da-DK" dirty="0"/>
              <a:t> elements and the </a:t>
            </a:r>
            <a:r>
              <a:rPr lang="da-DK" dirty="0" err="1"/>
              <a:t>modelling</a:t>
            </a:r>
            <a:r>
              <a:rPr lang="da-DK" dirty="0"/>
              <a:t> </a:t>
            </a:r>
            <a:r>
              <a:rPr lang="da-DK" dirty="0" err="1"/>
              <a:t>chain</a:t>
            </a:r>
            <a:r>
              <a:rPr lang="da-DK" dirty="0"/>
              <a:t> </a:t>
            </a:r>
            <a:r>
              <a:rPr lang="da-DK" dirty="0" err="1"/>
              <a:t>required</a:t>
            </a:r>
            <a:r>
              <a:rPr lang="da-DK" dirty="0"/>
              <a:t> to set up a </a:t>
            </a:r>
            <a:r>
              <a:rPr lang="da-DK" dirty="0" err="1"/>
              <a:t>reliability</a:t>
            </a:r>
            <a:r>
              <a:rPr lang="da-DK" dirty="0"/>
              <a:t> </a:t>
            </a:r>
            <a:r>
              <a:rPr lang="da-DK" dirty="0" err="1"/>
              <a:t>assessment</a:t>
            </a:r>
            <a:r>
              <a:rPr lang="da-DK" dirty="0"/>
              <a:t> for offshore </a:t>
            </a:r>
            <a:r>
              <a:rPr lang="da-DK" dirty="0" err="1"/>
              <a:t>wind</a:t>
            </a:r>
            <a:r>
              <a:rPr lang="da-DK" dirty="0"/>
              <a:t> turbines (</a:t>
            </a:r>
            <a:r>
              <a:rPr lang="da-DK" dirty="0" err="1"/>
              <a:t>e.g</a:t>
            </a:r>
            <a:r>
              <a:rPr lang="da-DK" dirty="0"/>
              <a:t>. limit </a:t>
            </a:r>
            <a:r>
              <a:rPr lang="da-DK" dirty="0" err="1"/>
              <a:t>states</a:t>
            </a:r>
            <a:r>
              <a:rPr lang="da-DK" dirty="0"/>
              <a:t>, system variables, </a:t>
            </a:r>
            <a:r>
              <a:rPr lang="da-DK" dirty="0" err="1"/>
              <a:t>environmental</a:t>
            </a:r>
            <a:r>
              <a:rPr lang="da-DK" dirty="0"/>
              <a:t> variables and </a:t>
            </a:r>
            <a:r>
              <a:rPr lang="da-DK" dirty="0" err="1"/>
              <a:t>uncertainties</a:t>
            </a:r>
            <a:r>
              <a:rPr lang="da-DK" dirty="0"/>
              <a:t>)</a:t>
            </a:r>
          </a:p>
          <a:p>
            <a:pPr marL="342900" indent="-342900">
              <a:buAutoNum type="arabicParenR"/>
            </a:pPr>
            <a:r>
              <a:rPr lang="da-DK" dirty="0" err="1"/>
              <a:t>Identify</a:t>
            </a:r>
            <a:r>
              <a:rPr lang="da-DK" dirty="0"/>
              <a:t> </a:t>
            </a:r>
            <a:r>
              <a:rPr lang="da-DK" dirty="0" err="1"/>
              <a:t>key</a:t>
            </a:r>
            <a:r>
              <a:rPr lang="da-DK" dirty="0"/>
              <a:t> variables and </a:t>
            </a:r>
            <a:r>
              <a:rPr lang="da-DK" dirty="0" err="1"/>
              <a:t>describe</a:t>
            </a:r>
            <a:r>
              <a:rPr lang="da-DK" dirty="0"/>
              <a:t> </a:t>
            </a:r>
            <a:r>
              <a:rPr lang="da-DK" dirty="0" err="1"/>
              <a:t>them</a:t>
            </a:r>
            <a:r>
              <a:rPr lang="da-DK" dirty="0"/>
              <a:t> </a:t>
            </a:r>
            <a:r>
              <a:rPr lang="da-DK" dirty="0" err="1"/>
              <a:t>through</a:t>
            </a:r>
            <a:r>
              <a:rPr lang="da-DK" dirty="0"/>
              <a:t> </a:t>
            </a:r>
            <a:r>
              <a:rPr lang="da-DK" dirty="0" err="1"/>
              <a:t>probability</a:t>
            </a:r>
            <a:r>
              <a:rPr lang="da-DK" dirty="0"/>
              <a:t> distributions</a:t>
            </a:r>
          </a:p>
          <a:p>
            <a:pPr marL="342900" indent="-342900">
              <a:buFontTx/>
              <a:buAutoNum type="arabicParenR"/>
            </a:pPr>
            <a:r>
              <a:rPr lang="da-DK" dirty="0"/>
              <a:t>Select </a:t>
            </a:r>
            <a:r>
              <a:rPr lang="da-DK" dirty="0" err="1"/>
              <a:t>appropriate</a:t>
            </a:r>
            <a:r>
              <a:rPr lang="da-DK" dirty="0"/>
              <a:t> sampling </a:t>
            </a:r>
            <a:r>
              <a:rPr lang="da-DK" dirty="0" err="1"/>
              <a:t>strategies</a:t>
            </a:r>
            <a:r>
              <a:rPr lang="da-DK" dirty="0"/>
              <a:t> </a:t>
            </a:r>
            <a:r>
              <a:rPr lang="da-DK" dirty="0" err="1"/>
              <a:t>depending</a:t>
            </a:r>
            <a:r>
              <a:rPr lang="da-DK" dirty="0"/>
              <a:t> on the problem at </a:t>
            </a:r>
            <a:r>
              <a:rPr lang="da-DK" dirty="0" err="1"/>
              <a:t>hand</a:t>
            </a:r>
            <a:r>
              <a:rPr lang="da-DK" dirty="0"/>
              <a:t> (</a:t>
            </a:r>
            <a:r>
              <a:rPr lang="da-DK" dirty="0" err="1"/>
              <a:t>space-filling</a:t>
            </a:r>
            <a:r>
              <a:rPr lang="da-DK" dirty="0"/>
              <a:t> vs. for </a:t>
            </a:r>
            <a:r>
              <a:rPr lang="da-DK" dirty="0" err="1"/>
              <a:t>numerical</a:t>
            </a:r>
            <a:r>
              <a:rPr lang="da-DK" dirty="0"/>
              <a:t> integration)</a:t>
            </a:r>
          </a:p>
          <a:p>
            <a:pPr marL="342900" indent="-342900">
              <a:buAutoNum type="arabicParenR"/>
            </a:pPr>
            <a:r>
              <a:rPr lang="da-DK" dirty="0" err="1"/>
              <a:t>Assess</a:t>
            </a:r>
            <a:r>
              <a:rPr lang="da-DK" dirty="0"/>
              <a:t> model </a:t>
            </a:r>
            <a:r>
              <a:rPr lang="da-DK" dirty="0" err="1"/>
              <a:t>uncertainty</a:t>
            </a:r>
            <a:r>
              <a:rPr lang="da-DK" dirty="0"/>
              <a:t> </a:t>
            </a:r>
            <a:r>
              <a:rPr lang="da-DK" dirty="0" err="1"/>
              <a:t>through</a:t>
            </a:r>
            <a:r>
              <a:rPr lang="da-DK" dirty="0"/>
              <a:t> </a:t>
            </a:r>
            <a:r>
              <a:rPr lang="da-DK" dirty="0" err="1"/>
              <a:t>comparing</a:t>
            </a:r>
            <a:r>
              <a:rPr lang="da-DK" dirty="0"/>
              <a:t> models of </a:t>
            </a:r>
            <a:r>
              <a:rPr lang="da-DK" dirty="0" err="1"/>
              <a:t>different</a:t>
            </a:r>
            <a:r>
              <a:rPr lang="da-DK" dirty="0"/>
              <a:t> </a:t>
            </a:r>
            <a:r>
              <a:rPr lang="da-DK" dirty="0" err="1"/>
              <a:t>fidelity</a:t>
            </a:r>
            <a:endParaRPr lang="da-DK" dirty="0"/>
          </a:p>
          <a:p>
            <a:pPr marL="342900" indent="-342900">
              <a:buAutoNum type="arabicParenR"/>
            </a:pPr>
            <a:r>
              <a:rPr lang="da-DK" dirty="0" err="1"/>
              <a:t>Carry</a:t>
            </a:r>
            <a:r>
              <a:rPr lang="da-DK" dirty="0"/>
              <a:t> out </a:t>
            </a:r>
            <a:r>
              <a:rPr lang="da-DK" dirty="0" err="1"/>
              <a:t>uncertainty</a:t>
            </a:r>
            <a:r>
              <a:rPr lang="da-DK" dirty="0"/>
              <a:t> </a:t>
            </a:r>
            <a:r>
              <a:rPr lang="da-DK" dirty="0" err="1"/>
              <a:t>propagation</a:t>
            </a:r>
            <a:r>
              <a:rPr lang="da-DK" dirty="0"/>
              <a:t> and </a:t>
            </a:r>
            <a:r>
              <a:rPr lang="da-DK" dirty="0" err="1"/>
              <a:t>numerical</a:t>
            </a:r>
            <a:r>
              <a:rPr lang="da-DK" dirty="0"/>
              <a:t> integration to </a:t>
            </a:r>
            <a:r>
              <a:rPr lang="da-DK" dirty="0" err="1"/>
              <a:t>compute</a:t>
            </a:r>
            <a:r>
              <a:rPr lang="da-DK" dirty="0"/>
              <a:t> </a:t>
            </a:r>
            <a:r>
              <a:rPr lang="da-DK" dirty="0" err="1"/>
              <a:t>reliability</a:t>
            </a:r>
            <a:r>
              <a:rPr lang="da-DK" dirty="0"/>
              <a:t> </a:t>
            </a:r>
            <a:r>
              <a:rPr lang="da-DK" dirty="0" err="1"/>
              <a:t>indexes</a:t>
            </a:r>
            <a:endParaRPr lang="da-DK" dirty="0"/>
          </a:p>
          <a:p>
            <a:pPr marL="342900" indent="-342900">
              <a:buAutoNum type="arabicParenR"/>
            </a:pPr>
            <a:r>
              <a:rPr lang="da-DK" dirty="0"/>
              <a:t>Train </a:t>
            </a:r>
            <a:r>
              <a:rPr lang="da-DK" dirty="0" err="1"/>
              <a:t>several</a:t>
            </a:r>
            <a:r>
              <a:rPr lang="da-DK" dirty="0"/>
              <a:t> types of </a:t>
            </a:r>
            <a:r>
              <a:rPr lang="da-DK" dirty="0" err="1"/>
              <a:t>surrogate</a:t>
            </a:r>
            <a:r>
              <a:rPr lang="da-DK" dirty="0"/>
              <a:t> models and </a:t>
            </a:r>
            <a:r>
              <a:rPr lang="da-DK" dirty="0" err="1"/>
              <a:t>carry</a:t>
            </a:r>
            <a:r>
              <a:rPr lang="da-DK" dirty="0"/>
              <a:t> out global </a:t>
            </a:r>
            <a:r>
              <a:rPr lang="da-DK" dirty="0" err="1"/>
              <a:t>sensitivity</a:t>
            </a:r>
            <a:r>
              <a:rPr lang="da-DK" dirty="0"/>
              <a:t> </a:t>
            </a:r>
            <a:r>
              <a:rPr lang="da-DK" dirty="0" err="1"/>
              <a:t>analysis</a:t>
            </a:r>
            <a:endParaRPr lang="da-DK" dirty="0"/>
          </a:p>
          <a:p>
            <a:pPr marL="342900" indent="-342900">
              <a:buAutoNum type="arabicParenR"/>
            </a:pPr>
            <a:r>
              <a:rPr lang="da-DK" dirty="0"/>
              <a:t>Know </a:t>
            </a:r>
            <a:r>
              <a:rPr lang="da-DK" dirty="0" err="1"/>
              <a:t>how</a:t>
            </a:r>
            <a:r>
              <a:rPr lang="da-DK" dirty="0"/>
              <a:t> to </a:t>
            </a:r>
            <a:r>
              <a:rPr lang="da-DK" dirty="0" err="1"/>
              <a:t>implement</a:t>
            </a:r>
            <a:r>
              <a:rPr lang="da-DK" dirty="0"/>
              <a:t> </a:t>
            </a:r>
            <a:r>
              <a:rPr lang="da-DK" dirty="0" err="1"/>
              <a:t>reliability</a:t>
            </a:r>
            <a:r>
              <a:rPr lang="da-DK" dirty="0"/>
              <a:t> and UQ problems in </a:t>
            </a:r>
            <a:r>
              <a:rPr lang="da-DK" dirty="0" err="1"/>
              <a:t>Python</a:t>
            </a:r>
            <a:r>
              <a:rPr lang="da-DK" dirty="0"/>
              <a:t> </a:t>
            </a:r>
            <a:r>
              <a:rPr lang="da-DK" dirty="0" err="1"/>
              <a:t>using</a:t>
            </a:r>
            <a:r>
              <a:rPr lang="da-DK" dirty="0"/>
              <a:t> </a:t>
            </a:r>
            <a:r>
              <a:rPr lang="da-DK" dirty="0" err="1"/>
              <a:t>existing</a:t>
            </a:r>
            <a:r>
              <a:rPr lang="da-DK" dirty="0"/>
              <a:t> </a:t>
            </a:r>
            <a:r>
              <a:rPr lang="da-DK" dirty="0" err="1"/>
              <a:t>frameworks</a:t>
            </a:r>
            <a:endParaRPr lang="en-GB" dirty="0"/>
          </a:p>
          <a:p>
            <a:pPr marL="342900" indent="-342900">
              <a:buAutoNum type="arabicParenR"/>
            </a:pPr>
            <a:endParaRPr lang="en-GB" dirty="0"/>
          </a:p>
        </p:txBody>
      </p:sp>
      <p:sp>
        <p:nvSpPr>
          <p:cNvPr id="4" name="Footer Placeholder 3">
            <a:extLst>
              <a:ext uri="{FF2B5EF4-FFF2-40B4-BE49-F238E27FC236}">
                <a16:creationId xmlns:a16="http://schemas.microsoft.com/office/drawing/2014/main" id="{163560F9-EDF3-274B-99F3-C3AAAC4C8F32}"/>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21992469-9D9D-B24B-B3BD-44FE2DD04694}"/>
              </a:ext>
            </a:extLst>
          </p:cNvPr>
          <p:cNvSpPr>
            <a:spLocks noGrp="1"/>
          </p:cNvSpPr>
          <p:nvPr>
            <p:ph type="sldNum" sz="quarter" idx="11"/>
          </p:nvPr>
        </p:nvSpPr>
        <p:spPr/>
        <p:txBody>
          <a:bodyPr/>
          <a:lstStyle/>
          <a:p>
            <a:fld id="{103EA872-A674-449B-A120-B97244F8E91D}" type="slidenum">
              <a:rPr lang="en-GB" smtClean="0"/>
              <a:pPr/>
              <a:t>3</a:t>
            </a:fld>
            <a:endParaRPr lang="en-GB" dirty="0"/>
          </a:p>
        </p:txBody>
      </p:sp>
    </p:spTree>
    <p:extLst>
      <p:ext uri="{BB962C8B-B14F-4D97-AF65-F5344CB8AC3E}">
        <p14:creationId xmlns:p14="http://schemas.microsoft.com/office/powerpoint/2010/main" val="122575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Requirements and evaluation</a:t>
            </a:r>
          </a:p>
        </p:txBody>
      </p:sp>
      <p:sp>
        <p:nvSpPr>
          <p:cNvPr id="3" name="Content Placeholder 2"/>
          <p:cNvSpPr>
            <a:spLocks noGrp="1"/>
          </p:cNvSpPr>
          <p:nvPr>
            <p:ph idx="1"/>
          </p:nvPr>
        </p:nvSpPr>
        <p:spPr/>
        <p:txBody>
          <a:bodyPr/>
          <a:lstStyle/>
          <a:p>
            <a:r>
              <a:rPr lang="en-US" dirty="0"/>
              <a:t>Credits: 2.5 ECTS</a:t>
            </a:r>
            <a:endParaRPr lang="en-GB" dirty="0"/>
          </a:p>
          <a:p>
            <a:endParaRPr lang="en-GB" dirty="0"/>
          </a:p>
          <a:p>
            <a:r>
              <a:rPr lang="en-GB" dirty="0"/>
              <a:t>Structure of the course:</a:t>
            </a:r>
          </a:p>
          <a:p>
            <a:pPr lvl="1"/>
            <a:r>
              <a:rPr lang="en-GB" dirty="0"/>
              <a:t>3 days of lectures + hands-on exercises</a:t>
            </a:r>
          </a:p>
          <a:p>
            <a:pPr lvl="1"/>
            <a:r>
              <a:rPr lang="en-GB" dirty="0"/>
              <a:t>1 day of in-person project work</a:t>
            </a:r>
          </a:p>
          <a:p>
            <a:pPr lvl="1"/>
            <a:r>
              <a:rPr lang="en-GB" dirty="0"/>
              <a:t>Submission of a 10-page report with project solutions, due 3 weeks later (Sept 22</a:t>
            </a:r>
            <a:r>
              <a:rPr lang="en-GB" baseline="30000" dirty="0"/>
              <a:t>nd</a:t>
            </a:r>
            <a:r>
              <a:rPr lang="en-GB" dirty="0"/>
              <a:t>)</a:t>
            </a:r>
          </a:p>
          <a:p>
            <a:pPr lvl="1"/>
            <a:endParaRPr lang="en-GB" dirty="0"/>
          </a:p>
          <a:p>
            <a:r>
              <a:rPr lang="en-GB" dirty="0"/>
              <a:t>Grading:</a:t>
            </a:r>
          </a:p>
          <a:p>
            <a:pPr lvl="1"/>
            <a:r>
              <a:rPr lang="en-GB" dirty="0"/>
              <a:t>Pass/Fail</a:t>
            </a:r>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103EA872-A674-449B-A120-B97244F8E91D}" type="slidenum">
              <a:rPr lang="en-GB" smtClean="0"/>
              <a:pPr/>
              <a:t>4</a:t>
            </a:fld>
            <a:endParaRPr lang="en-GB" dirty="0"/>
          </a:p>
        </p:txBody>
      </p:sp>
    </p:spTree>
    <p:extLst>
      <p:ext uri="{BB962C8B-B14F-4D97-AF65-F5344CB8AC3E}">
        <p14:creationId xmlns:p14="http://schemas.microsoft.com/office/powerpoint/2010/main" val="3352931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 the </a:t>
            </a:r>
            <a:r>
              <a:rPr lang="en-GB" dirty="0" err="1"/>
              <a:t>Hiperwind</a:t>
            </a:r>
            <a:r>
              <a:rPr lang="en-GB" dirty="0"/>
              <a:t> project</a:t>
            </a:r>
          </a:p>
        </p:txBody>
      </p:sp>
      <p:sp>
        <p:nvSpPr>
          <p:cNvPr id="3" name="Content Placeholder 2"/>
          <p:cNvSpPr>
            <a:spLocks noGrp="1"/>
          </p:cNvSpPr>
          <p:nvPr>
            <p:ph idx="1"/>
          </p:nvPr>
        </p:nvSpPr>
        <p:spPr/>
        <p:txBody>
          <a:bodyPr/>
          <a:lstStyle/>
          <a:p>
            <a:endParaRPr lang="en-GB"/>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103EA872-A674-449B-A120-B97244F8E91D}" type="slidenum">
              <a:rPr lang="en-GB" smtClean="0"/>
              <a:pPr/>
              <a:t>5</a:t>
            </a:fld>
            <a:endParaRPr lang="en-GB" dirty="0"/>
          </a:p>
        </p:txBody>
      </p:sp>
      <p:pic>
        <p:nvPicPr>
          <p:cNvPr id="6" name="Picture 5" descr="Diagram, timeline&#10;&#10;Description automatically generated">
            <a:extLst>
              <a:ext uri="{FF2B5EF4-FFF2-40B4-BE49-F238E27FC236}">
                <a16:creationId xmlns:a16="http://schemas.microsoft.com/office/drawing/2014/main" id="{737D972F-EA51-57D1-15A0-0B3B0E5B6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726" y="1196752"/>
            <a:ext cx="9374155" cy="5209985"/>
          </a:xfrm>
          <a:prstGeom prst="rect">
            <a:avLst/>
          </a:prstGeom>
        </p:spPr>
      </p:pic>
    </p:spTree>
    <p:extLst>
      <p:ext uri="{BB962C8B-B14F-4D97-AF65-F5344CB8AC3E}">
        <p14:creationId xmlns:p14="http://schemas.microsoft.com/office/powerpoint/2010/main" val="3445063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teachers</a:t>
            </a:r>
          </a:p>
        </p:txBody>
      </p:sp>
      <p:sp>
        <p:nvSpPr>
          <p:cNvPr id="3" name="Content Placeholder 2"/>
          <p:cNvSpPr>
            <a:spLocks noGrp="1"/>
          </p:cNvSpPr>
          <p:nvPr>
            <p:ph idx="1"/>
          </p:nvPr>
        </p:nvSpPr>
        <p:spPr/>
        <p:txBody>
          <a:bodyPr/>
          <a:lstStyle/>
          <a:p>
            <a:endParaRPr lang="en-GB"/>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103EA872-A674-449B-A120-B97244F8E91D}" type="slidenum">
              <a:rPr lang="en-GB" smtClean="0"/>
              <a:pPr/>
              <a:t>6</a:t>
            </a:fld>
            <a:endParaRPr lang="en-GB" dirty="0"/>
          </a:p>
        </p:txBody>
      </p:sp>
    </p:spTree>
    <p:extLst>
      <p:ext uri="{BB962C8B-B14F-4D97-AF65-F5344CB8AC3E}">
        <p14:creationId xmlns:p14="http://schemas.microsoft.com/office/powerpoint/2010/main" val="151426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 useful links and data sets</a:t>
            </a:r>
          </a:p>
        </p:txBody>
      </p:sp>
      <p:sp>
        <p:nvSpPr>
          <p:cNvPr id="3" name="Content Placeholder 2"/>
          <p:cNvSpPr>
            <a:spLocks noGrp="1"/>
          </p:cNvSpPr>
          <p:nvPr>
            <p:ph idx="1"/>
          </p:nvPr>
        </p:nvSpPr>
        <p:spPr/>
        <p:txBody>
          <a:bodyPr/>
          <a:lstStyle/>
          <a:p>
            <a:r>
              <a:rPr lang="en-GB" dirty="0"/>
              <a:t>Dataset 1: Time series of environmental conditions</a:t>
            </a:r>
          </a:p>
          <a:p>
            <a:endParaRPr lang="en-GB" dirty="0"/>
          </a:p>
          <a:p>
            <a:r>
              <a:rPr lang="en-GB" dirty="0"/>
              <a:t>Dataset 2: Database with fatigue load simulation results for a broad range of environmental conditions. IEA 15MW wind turbine placed on a </a:t>
            </a:r>
            <a:r>
              <a:rPr lang="en-GB" dirty="0" err="1"/>
              <a:t>monopile</a:t>
            </a:r>
            <a:r>
              <a:rPr lang="en-GB" dirty="0"/>
              <a:t> foundation</a:t>
            </a:r>
          </a:p>
          <a:p>
            <a:endParaRPr lang="en-GB" dirty="0"/>
          </a:p>
          <a:p>
            <a:endParaRPr lang="en-GB" dirty="0"/>
          </a:p>
        </p:txBody>
      </p:sp>
      <p:sp>
        <p:nvSpPr>
          <p:cNvPr id="4" name="Footer Placeholder 3"/>
          <p:cNvSpPr>
            <a:spLocks noGrp="1"/>
          </p:cNvSpPr>
          <p:nvPr>
            <p:ph type="ft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103EA872-A674-449B-A120-B97244F8E91D}" type="slidenum">
              <a:rPr lang="en-GB" smtClean="0"/>
              <a:pPr/>
              <a:t>7</a:t>
            </a:fld>
            <a:endParaRPr lang="en-GB" dirty="0"/>
          </a:p>
        </p:txBody>
      </p:sp>
    </p:spTree>
    <p:extLst>
      <p:ext uri="{BB962C8B-B14F-4D97-AF65-F5344CB8AC3E}">
        <p14:creationId xmlns:p14="http://schemas.microsoft.com/office/powerpoint/2010/main" val="319997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85F8-3B5F-284C-90E9-05FE64623D51}"/>
              </a:ext>
            </a:extLst>
          </p:cNvPr>
          <p:cNvSpPr>
            <a:spLocks noGrp="1"/>
          </p:cNvSpPr>
          <p:nvPr>
            <p:ph type="ctrTitle"/>
          </p:nvPr>
        </p:nvSpPr>
        <p:spPr/>
        <p:txBody>
          <a:bodyPr/>
          <a:lstStyle/>
          <a:p>
            <a:r>
              <a:rPr lang="en-GB" dirty="0"/>
              <a:t>Introduction to probabilistic design</a:t>
            </a:r>
          </a:p>
        </p:txBody>
      </p:sp>
      <p:sp>
        <p:nvSpPr>
          <p:cNvPr id="3" name="Subtitle 2">
            <a:extLst>
              <a:ext uri="{FF2B5EF4-FFF2-40B4-BE49-F238E27FC236}">
                <a16:creationId xmlns:a16="http://schemas.microsoft.com/office/drawing/2014/main" id="{E3A27709-8D5C-B347-8E92-24D3A6DDA0A0}"/>
              </a:ext>
            </a:extLst>
          </p:cNvPr>
          <p:cNvSpPr>
            <a:spLocks noGrp="1"/>
          </p:cNvSpPr>
          <p:nvPr>
            <p:ph type="subTitle" idx="1"/>
          </p:nvPr>
        </p:nvSpPr>
        <p:spPr/>
        <p:txBody>
          <a:bodyPr/>
          <a:lstStyle/>
          <a:p>
            <a:endParaRPr lang="en-GB" dirty="0"/>
          </a:p>
        </p:txBody>
      </p:sp>
      <p:sp>
        <p:nvSpPr>
          <p:cNvPr id="4" name="Footer Placeholder 3">
            <a:extLst>
              <a:ext uri="{FF2B5EF4-FFF2-40B4-BE49-F238E27FC236}">
                <a16:creationId xmlns:a16="http://schemas.microsoft.com/office/drawing/2014/main" id="{84AE0CB4-4C39-A54A-A0DF-1EA47C5A9BF3}"/>
              </a:ext>
            </a:extLst>
          </p:cNvPr>
          <p:cNvSpPr>
            <a:spLocks noGrp="1"/>
          </p:cNvSpPr>
          <p:nvPr>
            <p:ph type="ftr" sz="quarter" idx="16"/>
          </p:nvPr>
        </p:nvSpPr>
        <p:spPr/>
        <p:txBody>
          <a:bodyPr/>
          <a:lstStyle/>
          <a:p>
            <a:endParaRPr lang="en-GB" dirty="0"/>
          </a:p>
        </p:txBody>
      </p:sp>
      <p:sp>
        <p:nvSpPr>
          <p:cNvPr id="5" name="Slide Number Placeholder 4">
            <a:extLst>
              <a:ext uri="{FF2B5EF4-FFF2-40B4-BE49-F238E27FC236}">
                <a16:creationId xmlns:a16="http://schemas.microsoft.com/office/drawing/2014/main" id="{CFE13E90-BDF3-5845-AE48-123B925E5F76}"/>
              </a:ext>
            </a:extLst>
          </p:cNvPr>
          <p:cNvSpPr>
            <a:spLocks noGrp="1"/>
          </p:cNvSpPr>
          <p:nvPr>
            <p:ph type="sldNum" sz="quarter" idx="17"/>
          </p:nvPr>
        </p:nvSpPr>
        <p:spPr/>
        <p:txBody>
          <a:bodyPr/>
          <a:lstStyle/>
          <a:p>
            <a:fld id="{103EA872-A674-449B-A120-B97244F8E91D}" type="slidenum">
              <a:rPr lang="en-GB" smtClean="0"/>
              <a:pPr/>
              <a:t>8</a:t>
            </a:fld>
            <a:endParaRPr lang="en-GB" dirty="0"/>
          </a:p>
        </p:txBody>
      </p:sp>
    </p:spTree>
    <p:extLst>
      <p:ext uri="{BB962C8B-B14F-4D97-AF65-F5344CB8AC3E}">
        <p14:creationId xmlns:p14="http://schemas.microsoft.com/office/powerpoint/2010/main" val="320598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uncertainty? </a:t>
            </a:r>
          </a:p>
        </p:txBody>
      </p:sp>
      <p:sp>
        <p:nvSpPr>
          <p:cNvPr id="3" name="Content Placeholder 2"/>
          <p:cNvSpPr>
            <a:spLocks noGrp="1"/>
          </p:cNvSpPr>
          <p:nvPr>
            <p:ph idx="1"/>
          </p:nvPr>
        </p:nvSpPr>
        <p:spPr/>
        <p:txBody>
          <a:bodyPr/>
          <a:lstStyle/>
          <a:p>
            <a:r>
              <a:rPr lang="en-GB" dirty="0"/>
              <a:t>The natural environment behaves randomly</a:t>
            </a:r>
          </a:p>
          <a:p>
            <a:endParaRPr lang="en-GB" dirty="0"/>
          </a:p>
          <a:p>
            <a:r>
              <a:rPr lang="en-GB" dirty="0"/>
              <a:t>Our measurements are limited (sample size) </a:t>
            </a:r>
            <a:br>
              <a:rPr lang="en-GB" dirty="0"/>
            </a:br>
            <a:r>
              <a:rPr lang="en-GB" dirty="0"/>
              <a:t>		    and imperfect (inexact)</a:t>
            </a:r>
          </a:p>
          <a:p>
            <a:endParaRPr lang="en-GB" dirty="0"/>
          </a:p>
          <a:p>
            <a:r>
              <a:rPr lang="en-GB" dirty="0"/>
              <a:t>How turbines respond to the environment is not perfect </a:t>
            </a:r>
            <a:br>
              <a:rPr lang="en-GB" dirty="0"/>
            </a:br>
            <a:r>
              <a:rPr lang="en-GB" dirty="0"/>
              <a:t>				              nor fully known</a:t>
            </a:r>
          </a:p>
          <a:p>
            <a:r>
              <a:rPr lang="en-GB" dirty="0"/>
              <a:t>Our models are not perfect</a:t>
            </a:r>
          </a:p>
          <a:p>
            <a:endParaRPr lang="en-GB" dirty="0"/>
          </a:p>
          <a:p>
            <a:r>
              <a:rPr lang="en-GB" dirty="0"/>
              <a:t>The materials we use are not perfect</a:t>
            </a:r>
          </a:p>
          <a:p>
            <a:endParaRPr lang="en-GB" dirty="0"/>
          </a:p>
          <a:p>
            <a:r>
              <a:rPr lang="en-GB" dirty="0"/>
              <a:t>Our manufacturing processes are not perfect</a:t>
            </a:r>
          </a:p>
          <a:p>
            <a:endParaRPr lang="en-GB" dirty="0"/>
          </a:p>
          <a:p>
            <a:r>
              <a:rPr lang="en-GB" dirty="0"/>
              <a:t>We want to learn to “expect the unexpected”</a:t>
            </a:r>
          </a:p>
          <a:p>
            <a:endParaRPr lang="en-GB" dirty="0"/>
          </a:p>
        </p:txBody>
      </p:sp>
      <p:sp>
        <p:nvSpPr>
          <p:cNvPr id="4" name="Slide Number Placeholder 3"/>
          <p:cNvSpPr>
            <a:spLocks noGrp="1"/>
          </p:cNvSpPr>
          <p:nvPr>
            <p:ph type="sldNum" sz="quarter" idx="12"/>
          </p:nvPr>
        </p:nvSpPr>
        <p:spPr/>
        <p:txBody>
          <a:bodyPr/>
          <a:lstStyle/>
          <a:p>
            <a:fld id="{103EA872-A674-449B-A120-B97244F8E91D}" type="slidenum">
              <a:rPr lang="en-GB" smtClean="0"/>
              <a:pPr/>
              <a:t>9</a:t>
            </a:fld>
            <a:endParaRPr lang="en-GB" dirty="0"/>
          </a:p>
        </p:txBody>
      </p:sp>
    </p:spTree>
    <p:extLst>
      <p:ext uri="{BB962C8B-B14F-4D97-AF65-F5344CB8AC3E}">
        <p14:creationId xmlns:p14="http://schemas.microsoft.com/office/powerpoint/2010/main" val="3776925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9525" cap="flat" cmpd="sng" algn="ctr">
          <a:solidFill>
            <a:schemeClr val="accent2"/>
          </a:solidFill>
          <a:prstDash val="solid"/>
          <a:miter lim="800000"/>
          <a:headEnd type="none" w="med" len="med"/>
          <a:tailEnd type="none" w="med" len="med"/>
        </a:ln>
        <a:effec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Hiperwind template 2022.pptx" id="{D5FD1B68-428F-4749-82B9-B2889B37E056}" vid="{C9573598-64E9-5E44-B260-5F12436963F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6F62B98BA9F64EBED11B1CC78225BD" ma:contentTypeVersion="1" ma:contentTypeDescription="Create a new document." ma:contentTypeScope="" ma:versionID="f6b6ea46376b7a623e576063b28faf78">
  <xsd:schema xmlns:xsd="http://www.w3.org/2001/XMLSchema" xmlns:xs="http://www.w3.org/2001/XMLSchema" xmlns:p="http://schemas.microsoft.com/office/2006/metadata/properties" xmlns:ns2="98e88bff-e997-4c63-925e-fcd95fdb651e" targetNamespace="http://schemas.microsoft.com/office/2006/metadata/properties" ma:root="true" ma:fieldsID="1c14313d2cff46a1cd3e8f42b51cefc4" ns2:_="">
    <xsd:import namespace="98e88bff-e997-4c63-925e-fcd95fdb651e"/>
    <xsd:element name="properties">
      <xsd:complexType>
        <xsd:sequence>
          <xsd:element name="documentManagement">
            <xsd:complexType>
              <xsd:all>
                <xsd:element ref="ns2:Siz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88bff-e997-4c63-925e-fcd95fdb651e" elementFormDefault="qualified">
    <xsd:import namespace="http://schemas.microsoft.com/office/2006/documentManagement/types"/>
    <xsd:import namespace="http://schemas.microsoft.com/office/infopath/2007/PartnerControls"/>
    <xsd:element name="Size" ma:index="8" nillable="true" ma:displayName="Size" ma:internalName="Siz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TemplafySlideTemplateConfiguration><![CDATA[{"documentContentValidatorConfiguration":{"enableDocumentContentValidator":false,"documentContentValidatorVersion":0},"elementsMetadata":[],"slideId":"636822015789305408","enableDocumentContentUpdater":true,"version":"1.2"}]]></TemplafySlideTemplateConfiguration>
</file>

<file path=customXml/item3.xml><?xml version="1.0" encoding="utf-8"?>
<TemplafyFormConfiguration><![CDATA[{"formFields":[{"required":false,"type":"datePicker","name":"Date","label":"Date","helpTexts":{"prefix":"","postfix":""},"spacing":{},"fullyQualifiedName":"Date"},{"required":false,"placeholder":"","lines":0,"type":"textBox","name":"PresentationTitle","label":"Presentation title","helpTexts":{"prefix":"","postfix":""},"spacing":{},"fullyQualifiedName":"PresentationTitle"}],"formDataEntries":[{"name":"Date","value":"bIXMlg2vlKUO/bsihTYRpw=="}]}]]></TemplafyFormConfiguration>
</file>

<file path=customXml/item4.xml><?xml version="1.0" encoding="utf-8"?>
<TemplafyTemplateConfiguration><![CDATA[{"elementsMetadata":[{"type":"shape","id":"760c0b01-e6e8-4844-b6e1-1dc9fa2aa3a0","elementConfiguration":{"binding":"UserProfile.Offices.Workarea_{{DocumentLanguage}}","disableUpdates":false,"type":"text"}},{"type":"shape","id":"d52388ce-2b60-421d-b542-b927e7f7ca5d","elementConfiguration":{"format":"{{DateFormats.GeneralDate}}","binding":"Form.Date","disableUpdates":false,"type":"date"}},{"type":"shape","id":"19920dab-3faa-4eb9-b064-a1f7031a4d5a","elementConfiguration":{"binding":"Form.PresentationTitle","disableUpdates":false,"type":"text"}}],"transformationConfigurations":[{"language":"{{DocumentLanguage}}","disableUpdates":false,"type":"proofingLanguage"}],"templateName":"DTU Template 16_9 - Blue","templateDescription":"","enableDocumentContentUpdater":true,"version":"1.2"}]]></TemplafyTemplateConfiguration>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p:properties xmlns:p="http://schemas.microsoft.com/office/2006/metadata/properties" xmlns:xsi="http://www.w3.org/2001/XMLSchema-instance" xmlns:pc="http://schemas.microsoft.com/office/infopath/2007/PartnerControls">
  <documentManagement>
    <Size xmlns="98e88bff-e997-4c63-925e-fcd95fdb651e" xsi:nil="true"/>
  </documentManagement>
</p:properties>
</file>

<file path=customXml/item7.xml><?xml version="1.0" encoding="utf-8"?>
<TemplafySlideFormConfiguration><![CDATA[{"formFields":[],"formDataEntries":[]}]]></TemplafySlideFormConfiguration>
</file>

<file path=customXml/itemProps1.xml><?xml version="1.0" encoding="utf-8"?>
<ds:datastoreItem xmlns:ds="http://schemas.openxmlformats.org/officeDocument/2006/customXml" ds:itemID="{760E0650-E566-40F1-8940-B8AFFEB48D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e88bff-e997-4c63-925e-fcd95fdb65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17EF7A-B11F-4137-A061-E3AFCEC45668}">
  <ds:schemaRefs/>
</ds:datastoreItem>
</file>

<file path=customXml/itemProps3.xml><?xml version="1.0" encoding="utf-8"?>
<ds:datastoreItem xmlns:ds="http://schemas.openxmlformats.org/officeDocument/2006/customXml" ds:itemID="{C086A146-0E09-4AA0-A3DC-33B2C18DA71A}">
  <ds:schemaRefs/>
</ds:datastoreItem>
</file>

<file path=customXml/itemProps4.xml><?xml version="1.0" encoding="utf-8"?>
<ds:datastoreItem xmlns:ds="http://schemas.openxmlformats.org/officeDocument/2006/customXml" ds:itemID="{1334258C-C3E7-4029-A615-C886A240FB15}">
  <ds:schemaRefs/>
</ds:datastoreItem>
</file>

<file path=customXml/itemProps5.xml><?xml version="1.0" encoding="utf-8"?>
<ds:datastoreItem xmlns:ds="http://schemas.openxmlformats.org/officeDocument/2006/customXml" ds:itemID="{5233D623-25F4-44E4-81F3-8BA91AB8766C}">
  <ds:schemaRefs>
    <ds:schemaRef ds:uri="http://schemas.microsoft.com/sharepoint/v3/contenttype/forms"/>
  </ds:schemaRefs>
</ds:datastoreItem>
</file>

<file path=customXml/itemProps6.xml><?xml version="1.0" encoding="utf-8"?>
<ds:datastoreItem xmlns:ds="http://schemas.openxmlformats.org/officeDocument/2006/customXml" ds:itemID="{ECED466F-5247-497B-AE25-57E260A90A35}">
  <ds:schemaRefs>
    <ds:schemaRef ds:uri="http://purl.org/dc/elements/1.1/"/>
    <ds:schemaRef ds:uri="http://schemas.microsoft.com/office/2006/documentManagement/types"/>
    <ds:schemaRef ds:uri="http://schemas.openxmlformats.org/package/2006/metadata/core-properties"/>
    <ds:schemaRef ds:uri="98e88bff-e997-4c63-925e-fcd95fdb651e"/>
    <ds:schemaRef ds:uri="http://schemas.microsoft.com/office/infopath/2007/PartnerControls"/>
    <ds:schemaRef ds:uri="http://purl.org/dc/terms/"/>
    <ds:schemaRef ds:uri="http://schemas.microsoft.com/office/2006/metadata/properties"/>
    <ds:schemaRef ds:uri="http://www.w3.org/XML/1998/namespace"/>
    <ds:schemaRef ds:uri="http://purl.org/dc/dcmitype/"/>
  </ds:schemaRefs>
</ds:datastoreItem>
</file>

<file path=customXml/itemProps7.xml><?xml version="1.0" encoding="utf-8"?>
<ds:datastoreItem xmlns:ds="http://schemas.openxmlformats.org/officeDocument/2006/customXml" ds:itemID="{09A4C5C1-E379-42C2-9CE4-96EAD0C517EB}">
  <ds:schemaRefs/>
</ds:datastoreItem>
</file>

<file path=docProps/app.xml><?xml version="1.0" encoding="utf-8"?>
<Properties xmlns="http://schemas.openxmlformats.org/officeDocument/2006/extended-properties" xmlns:vt="http://schemas.openxmlformats.org/officeDocument/2006/docPropsVTypes">
  <TotalTime>28174</TotalTime>
  <Words>1158</Words>
  <Application>Microsoft Macintosh PowerPoint</Application>
  <PresentationFormat>Custom</PresentationFormat>
  <Paragraphs>204</Paragraphs>
  <Slides>25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Times New Roman</vt:lpstr>
      <vt:lpstr>Verdana</vt:lpstr>
      <vt:lpstr>Blank</vt:lpstr>
      <vt:lpstr>PowerPoint Presentation</vt:lpstr>
      <vt:lpstr>What do we want to teach you in this course?</vt:lpstr>
      <vt:lpstr>Learning objectives</vt:lpstr>
      <vt:lpstr>Requirements and evaluation</vt:lpstr>
      <vt:lpstr>Background: the Hiperwind project</vt:lpstr>
      <vt:lpstr>The teachers</vt:lpstr>
      <vt:lpstr>Resources: useful links and data sets</vt:lpstr>
      <vt:lpstr>Introduction to probabilistic design</vt:lpstr>
      <vt:lpstr>Why uncertainty? </vt:lpstr>
      <vt:lpstr>Can we think of some uncertain phenomena in wind energy?</vt:lpstr>
      <vt:lpstr>The extreme design wind speed</vt:lpstr>
      <vt:lpstr>The elements, combined</vt:lpstr>
      <vt:lpstr>Turbulence</vt:lpstr>
      <vt:lpstr>Wind velocity spectra</vt:lpstr>
      <vt:lpstr>Electrical power output</vt:lpstr>
      <vt:lpstr>Materials</vt:lpstr>
      <vt:lpstr>Operation &amp; Maintenance</vt:lpstr>
      <vt:lpstr>The UQ space</vt:lpstr>
      <vt:lpstr>Reliability-based design</vt:lpstr>
      <vt:lpstr>Design under uncertainty</vt:lpstr>
      <vt:lpstr>From uncertainty reduction to less material use</vt:lpstr>
      <vt:lpstr>PowerPoint Presentation</vt:lpstr>
      <vt:lpstr>Input Uncertainty Propagation: GUM, Taylor</vt:lpstr>
      <vt:lpstr>Input Uncertainty Propagation: GUM, Taylor</vt:lpstr>
      <vt:lpstr>PowerPoint Presentation</vt:lpstr>
    </vt:vector>
  </TitlesOfParts>
  <Manager/>
  <Company>DTU Wind and Energy Systems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HIPERWIND</dc:title>
  <dc:subject/>
  <dc:creator>Simon Rubin, Senior Communications Adviser</dc:creator>
  <cp:keywords/>
  <dc:description/>
  <cp:lastModifiedBy>Mark C. Kelly</cp:lastModifiedBy>
  <cp:revision>726</cp:revision>
  <cp:lastPrinted>2021-05-26T10:18:27Z</cp:lastPrinted>
  <dcterms:created xsi:type="dcterms:W3CDTF">2021-01-06T15:03:40Z</dcterms:created>
  <dcterms:modified xsi:type="dcterms:W3CDTF">2023-08-27T11:43:25Z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0x010100BA6F62B98BA9F64EBED11B1CC78225BD</vt:lpwstr>
  </property>
</Properties>
</file>